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7" r:id="rId2"/>
    <p:sldId id="264" r:id="rId3"/>
    <p:sldId id="261" r:id="rId4"/>
    <p:sldId id="277" r:id="rId5"/>
    <p:sldId id="263" r:id="rId6"/>
    <p:sldId id="269" r:id="rId7"/>
    <p:sldId id="268" r:id="rId8"/>
    <p:sldId id="271" r:id="rId9"/>
    <p:sldId id="272" r:id="rId10"/>
    <p:sldId id="281" r:id="rId11"/>
    <p:sldId id="288" r:id="rId12"/>
    <p:sldId id="278" r:id="rId13"/>
    <p:sldId id="279" r:id="rId14"/>
    <p:sldId id="280" r:id="rId15"/>
    <p:sldId id="283" r:id="rId16"/>
    <p:sldId id="289" r:id="rId17"/>
    <p:sldId id="274" r:id="rId18"/>
    <p:sldId id="284" r:id="rId19"/>
    <p:sldId id="285" r:id="rId20"/>
    <p:sldId id="290" r:id="rId2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61818" autoAdjust="0"/>
  </p:normalViewPr>
  <p:slideViewPr>
    <p:cSldViewPr snapToGrid="0">
      <p:cViewPr varScale="1">
        <p:scale>
          <a:sx n="68" d="100"/>
          <a:sy n="68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3BD3B7B-7442-4495-BAA8-68AFF721C5D9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DEE2F29-D0CC-4CAA-84DB-E6A859F4B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4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それでは、危険体感研修</a:t>
            </a:r>
            <a:r>
              <a:rPr kumimoji="1" lang="en-US" altLang="ja-JP" dirty="0" err="1"/>
              <a:t>PartⅡ</a:t>
            </a:r>
            <a:r>
              <a:rPr kumimoji="1" lang="ja-JP" altLang="en-US" dirty="0"/>
              <a:t>を進めていきます。</a:t>
            </a:r>
            <a:endParaRPr kumimoji="1" lang="en-US" altLang="ja-JP" dirty="0"/>
          </a:p>
          <a:p>
            <a:r>
              <a:rPr kumimoji="1" lang="ja-JP" altLang="en-US" dirty="0"/>
              <a:t>・　</a:t>
            </a:r>
            <a:r>
              <a:rPr kumimoji="1" lang="en-US" altLang="ja-JP" dirty="0" err="1"/>
              <a:t>PartⅡ</a:t>
            </a:r>
            <a:r>
              <a:rPr kumimoji="1" lang="ja-JP" altLang="en-US" dirty="0"/>
              <a:t>で体感するのは、参加者のロコモティブシンドロームについてです。</a:t>
            </a:r>
            <a:endParaRPr kumimoji="1" lang="en-US" altLang="ja-JP" dirty="0"/>
          </a:p>
          <a:p>
            <a:r>
              <a:rPr kumimoji="1" lang="ja-JP" altLang="en-US" dirty="0"/>
              <a:t>・　内容は</a:t>
            </a:r>
            <a:endParaRPr kumimoji="1" lang="en-US" altLang="ja-JP" dirty="0"/>
          </a:p>
          <a:p>
            <a:r>
              <a:rPr kumimoji="1" lang="ja-JP" altLang="en-US" dirty="0"/>
              <a:t>　＜クリック１＞</a:t>
            </a:r>
            <a:endParaRPr kumimoji="1" lang="en-US" altLang="ja-JP" dirty="0"/>
          </a:p>
          <a:p>
            <a:r>
              <a:rPr kumimoji="1" lang="ja-JP" altLang="en-US" dirty="0"/>
              <a:t>　　最初に、ロコモティブシンドロームについての理解するための２項目、</a:t>
            </a:r>
            <a:endParaRPr kumimoji="1" lang="en-US" altLang="ja-JP" dirty="0"/>
          </a:p>
          <a:p>
            <a:r>
              <a:rPr kumimoji="1" lang="ja-JP" altLang="en-US" dirty="0"/>
              <a:t>　　　そして、</a:t>
            </a:r>
            <a:endParaRPr kumimoji="1" lang="en-US" altLang="ja-JP" dirty="0"/>
          </a:p>
          <a:p>
            <a:r>
              <a:rPr kumimoji="1" lang="ja-JP" altLang="en-US" dirty="0"/>
              <a:t>　＜クリック２＞</a:t>
            </a:r>
            <a:endParaRPr kumimoji="1" lang="en-US" altLang="ja-JP" dirty="0"/>
          </a:p>
          <a:p>
            <a:r>
              <a:rPr kumimoji="1" lang="ja-JP" altLang="en-US" dirty="0"/>
              <a:t>　　ご自身のロコモ度をチェックする３つのテスト</a:t>
            </a:r>
            <a:endParaRPr kumimoji="1" lang="en-US" altLang="ja-JP" dirty="0"/>
          </a:p>
          <a:p>
            <a:r>
              <a:rPr kumimoji="1" lang="ja-JP" altLang="en-US" dirty="0"/>
              <a:t>　　　最後に</a:t>
            </a:r>
            <a:endParaRPr kumimoji="1" lang="en-US" altLang="ja-JP" dirty="0"/>
          </a:p>
          <a:p>
            <a:r>
              <a:rPr kumimoji="1" lang="ja-JP" altLang="en-US" dirty="0"/>
              <a:t>　＜クリック３＞</a:t>
            </a:r>
            <a:endParaRPr kumimoji="1" lang="en-US" altLang="ja-JP" dirty="0"/>
          </a:p>
          <a:p>
            <a:r>
              <a:rPr kumimoji="1" lang="ja-JP" altLang="en-US" dirty="0"/>
              <a:t>　　ロコモ予防のための　「３つのトレーニング」　になります。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　早速スタートしましょう。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96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それでは、これから　身体を動かすテストを行いますので、その前に準備運動をしたいと思います。　</a:t>
            </a:r>
            <a:endParaRPr kumimoji="1" lang="en-US" altLang="ja-JP" dirty="0"/>
          </a:p>
          <a:p>
            <a:r>
              <a:rPr kumimoji="1" lang="ja-JP" altLang="en-US" dirty="0"/>
              <a:t>　　ラジオ体操第一を行いますので、皆さん、身体を動かせるような位置に立ってください。</a:t>
            </a:r>
            <a:endParaRPr kumimoji="1" lang="en-US" altLang="ja-JP" dirty="0"/>
          </a:p>
          <a:p>
            <a:r>
              <a:rPr kumimoji="1" lang="ja-JP" altLang="en-US" dirty="0"/>
              <a:t>・　それでは、映像に合わせて　始めましょう。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＜ラジオ体操第一を流す＞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64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72FFD-3140-B08B-D158-70529F114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8AADAD-0C5B-6E0D-0638-7555B4929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48922A7-8FD0-A256-8591-E28F68072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それでは、続いて　ロコモ度テスト その２　立ち上がりテスト をやってみます。</a:t>
            </a:r>
            <a:endParaRPr kumimoji="1" lang="en-US" altLang="ja-JP" dirty="0"/>
          </a:p>
          <a:p>
            <a:r>
              <a:rPr kumimoji="1" lang="ja-JP" altLang="en-US" dirty="0"/>
              <a:t>・　ここからは、二人ペアになって　テスト　を進めていきます。</a:t>
            </a:r>
            <a:endParaRPr kumimoji="1" lang="en-US" altLang="ja-JP" dirty="0"/>
          </a:p>
          <a:p>
            <a:r>
              <a:rPr kumimoji="1" lang="ja-JP" altLang="en-US" dirty="0"/>
              <a:t>・　皆さん、椅子に座って、この図のような　基本姿勢　をしてみてください。</a:t>
            </a:r>
            <a:endParaRPr kumimoji="1" lang="en-US" altLang="ja-JP" dirty="0"/>
          </a:p>
          <a:p>
            <a:r>
              <a:rPr kumimoji="1" lang="ja-JP" altLang="en-US" dirty="0"/>
              <a:t>・　皆さんの座っている椅子は、高さ約４０</a:t>
            </a:r>
            <a:r>
              <a:rPr kumimoji="1" lang="en-US" altLang="ja-JP" dirty="0"/>
              <a:t>cm</a:t>
            </a:r>
            <a:r>
              <a:rPr kumimoji="1" lang="ja-JP" altLang="en-US" dirty="0"/>
              <a:t>　です　。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E1D984-A52B-952B-F51C-723582C62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706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この状態で、ゆっくり、立ってみてください。</a:t>
            </a:r>
            <a:endParaRPr kumimoji="1" lang="en-US" altLang="ja-JP" dirty="0"/>
          </a:p>
          <a:p>
            <a:r>
              <a:rPr kumimoji="1" lang="ja-JP" altLang="en-US" dirty="0"/>
              <a:t>・　皆さん立ち上がることができたと思います。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　続いて、片脚立ち上がりテストを行います。</a:t>
            </a:r>
            <a:endParaRPr kumimoji="1" lang="en-US" altLang="ja-JP" dirty="0"/>
          </a:p>
          <a:p>
            <a:r>
              <a:rPr kumimoji="1" lang="ja-JP" altLang="en-US" dirty="0"/>
              <a:t>・　ペアになっていただき、順番にやっていただきます。</a:t>
            </a:r>
            <a:endParaRPr kumimoji="1" lang="en-US" altLang="ja-JP" dirty="0"/>
          </a:p>
          <a:p>
            <a:r>
              <a:rPr kumimoji="1" lang="ja-JP" altLang="en-US" dirty="0"/>
              <a:t>・　一人の方は、万が一　転びそうになったら　支えてあげてください。</a:t>
            </a:r>
            <a:endParaRPr kumimoji="1" lang="en-US" altLang="ja-JP" dirty="0"/>
          </a:p>
          <a:p>
            <a:r>
              <a:rPr kumimoji="1" lang="ja-JP" altLang="en-US" dirty="0"/>
              <a:t>・　この図にあるように、反動をつけずに立ち上がり、立ち上がって３秒間保持してください。</a:t>
            </a:r>
            <a:endParaRPr kumimoji="1" lang="en-US" altLang="ja-JP" dirty="0"/>
          </a:p>
          <a:p>
            <a:r>
              <a:rPr kumimoji="1" lang="ja-JP" altLang="en-US" dirty="0"/>
              <a:t>　　立ち上がっても、よろけて足をついたらダメです。３秒間立ち姿勢を保持出来たら</a:t>
            </a:r>
            <a:r>
              <a:rPr kumimoji="1" lang="en-US" altLang="ja-JP" dirty="0"/>
              <a:t>OK</a:t>
            </a:r>
            <a:r>
              <a:rPr kumimoji="1" lang="ja-JP" altLang="en-US" dirty="0"/>
              <a:t>とします。</a:t>
            </a:r>
            <a:endParaRPr kumimoji="1" lang="en-US" altLang="ja-JP" dirty="0"/>
          </a:p>
          <a:p>
            <a:r>
              <a:rPr kumimoji="1" lang="ja-JP" altLang="en-US" dirty="0"/>
              <a:t>・　ロコモ度の判定基準は、別紙を参照いただきますが、今回は高さ４０ｃｍの高さの結果のみ</a:t>
            </a:r>
            <a:endParaRPr kumimoji="1" lang="en-US" altLang="ja-JP" dirty="0"/>
          </a:p>
          <a:p>
            <a:r>
              <a:rPr kumimoji="1" lang="ja-JP" altLang="en-US" dirty="0"/>
              <a:t>　　となります。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　テスト結果を結果シートに記載してください。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618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続いて、ロコモ度テスト　その３　　３０秒　椅子立ち上がりテストテストです。</a:t>
            </a:r>
            <a:endParaRPr kumimoji="1" lang="en-US" altLang="ja-JP" dirty="0"/>
          </a:p>
          <a:p>
            <a:r>
              <a:rPr kumimoji="1" lang="ja-JP" altLang="en-US" dirty="0"/>
              <a:t>・　図にあるような基本姿勢から、３０秒で何回立ち上がれるかのテストです。</a:t>
            </a:r>
            <a:endParaRPr kumimoji="1" lang="en-US" altLang="ja-JP" dirty="0"/>
          </a:p>
          <a:p>
            <a:r>
              <a:rPr kumimoji="1" lang="ja-JP" altLang="en-US" dirty="0"/>
              <a:t>・　これは、全員で同時にやってみましょう。</a:t>
            </a:r>
            <a:endParaRPr kumimoji="1" lang="en-US" altLang="ja-JP" dirty="0"/>
          </a:p>
          <a:p>
            <a:r>
              <a:rPr kumimoji="1" lang="ja-JP" altLang="en-US" dirty="0"/>
              <a:t>・　私が、スタートの声掛けをします。　スタートの声掛けから、ストップの声掛け</a:t>
            </a:r>
            <a:endParaRPr kumimoji="1" lang="en-US" altLang="ja-JP" dirty="0"/>
          </a:p>
          <a:p>
            <a:r>
              <a:rPr kumimoji="1" lang="ja-JP" altLang="en-US" dirty="0"/>
              <a:t>　　の３０秒間での立ち上がり回数を各自で数えてください。</a:t>
            </a:r>
            <a:endParaRPr kumimoji="1" lang="en-US" altLang="ja-JP" dirty="0"/>
          </a:p>
          <a:p>
            <a:r>
              <a:rPr kumimoji="1" lang="ja-JP" altLang="en-US" dirty="0"/>
              <a:t>・　それでは、良いですか。</a:t>
            </a:r>
            <a:endParaRPr kumimoji="1" lang="en-US" altLang="ja-JP" dirty="0"/>
          </a:p>
          <a:p>
            <a:r>
              <a:rPr kumimoji="1" lang="ja-JP" altLang="en-US" dirty="0"/>
              <a:t>・　スタート　・・・・・・・　ストップ</a:t>
            </a:r>
            <a:endParaRPr kumimoji="1" lang="en-US" altLang="ja-JP" dirty="0"/>
          </a:p>
          <a:p>
            <a:r>
              <a:rPr kumimoji="1" lang="ja-JP" altLang="en-US" dirty="0"/>
              <a:t>・　皆さん、結果記入シートに結果をきさいしてください。</a:t>
            </a:r>
            <a:endParaRPr kumimoji="1" lang="en-US" altLang="ja-JP" dirty="0"/>
          </a:p>
          <a:p>
            <a:r>
              <a:rPr kumimoji="1" lang="ja-JP" altLang="en-US" dirty="0"/>
              <a:t>・　別配布の判定基準に照らして、判定ランクも記入してください。</a:t>
            </a:r>
            <a:endParaRPr kumimoji="1" lang="en-US" altLang="ja-JP" dirty="0"/>
          </a:p>
          <a:p>
            <a:r>
              <a:rPr kumimoji="1" lang="ja-JP" altLang="en-US" dirty="0"/>
              <a:t>・　いかがでしたか、年齢相応の判定結果だったでしょうか。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41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続いて、ロコモ度テスト　その４　開眼片脚立ちテストを行います。</a:t>
            </a:r>
            <a:endParaRPr kumimoji="1" lang="en-US" altLang="ja-JP" dirty="0"/>
          </a:p>
          <a:p>
            <a:r>
              <a:rPr kumimoji="1" lang="ja-JP" altLang="en-US" dirty="0"/>
              <a:t>・　図にあるような、基本姿勢をとり、開眼状態で、スタートの声掛けしてから、何秒間</a:t>
            </a:r>
            <a:endParaRPr kumimoji="1" lang="en-US" altLang="ja-JP" dirty="0"/>
          </a:p>
          <a:p>
            <a:r>
              <a:rPr kumimoji="1" lang="ja-JP" altLang="en-US" dirty="0"/>
              <a:t>　　片脚だちできるかを計測します。</a:t>
            </a:r>
            <a:endParaRPr kumimoji="1" lang="en-US" altLang="ja-JP" dirty="0"/>
          </a:p>
          <a:p>
            <a:r>
              <a:rPr kumimoji="1" lang="ja-JP" altLang="en-US" dirty="0"/>
              <a:t>・　私が時間を発声しますので、その数字をメモってください。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　どちらの脚からスタートしても結構です。片方づつ、順番に行います。</a:t>
            </a:r>
            <a:endParaRPr kumimoji="1" lang="en-US" altLang="ja-JP" dirty="0"/>
          </a:p>
          <a:p>
            <a:r>
              <a:rPr kumimoji="1" lang="ja-JP" altLang="en-US" dirty="0"/>
              <a:t>・　それでは、基本姿勢をとって、準備してみてください。</a:t>
            </a:r>
            <a:endParaRPr kumimoji="1" lang="en-US" altLang="ja-JP" dirty="0"/>
          </a:p>
          <a:p>
            <a:r>
              <a:rPr kumimoji="1" lang="ja-JP" altLang="en-US" dirty="0"/>
              <a:t>・　それでは、やってみます。</a:t>
            </a:r>
            <a:endParaRPr kumimoji="1" lang="en-US" altLang="ja-JP" dirty="0"/>
          </a:p>
          <a:p>
            <a:r>
              <a:rPr kumimoji="1" lang="ja-JP" altLang="en-US" dirty="0"/>
              <a:t>・　ハイ　片脚をあげてください。</a:t>
            </a:r>
            <a:endParaRPr kumimoji="1" lang="en-US" altLang="ja-JP" dirty="0"/>
          </a:p>
          <a:p>
            <a:r>
              <a:rPr kumimoji="1" lang="ja-JP" altLang="en-US" dirty="0"/>
              <a:t>・　用意スタート　・・・・　１，２，３，４，５，・・・・・・・　１２０で打ち切り</a:t>
            </a:r>
            <a:endParaRPr kumimoji="1" lang="en-US" altLang="ja-JP" dirty="0"/>
          </a:p>
          <a:p>
            <a:r>
              <a:rPr kumimoji="1" lang="ja-JP" altLang="en-US" dirty="0"/>
              <a:t>・　それでは、軸足を変えて、テストします。</a:t>
            </a:r>
            <a:endParaRPr kumimoji="1" lang="en-US" altLang="ja-JP" dirty="0"/>
          </a:p>
          <a:p>
            <a:r>
              <a:rPr kumimoji="1" lang="ja-JP" altLang="en-US" dirty="0"/>
              <a:t>・　ハイ　片脚をあげてください。</a:t>
            </a:r>
            <a:endParaRPr kumimoji="1" lang="en-US" altLang="ja-JP" dirty="0"/>
          </a:p>
          <a:p>
            <a:r>
              <a:rPr kumimoji="1" lang="ja-JP" altLang="en-US" dirty="0"/>
              <a:t>・　用意スタート　・・・・　１，２，３，４，５，・・・・・・・　１２０で打ち切り</a:t>
            </a:r>
            <a:endParaRPr kumimoji="1" lang="en-US" altLang="ja-JP" dirty="0"/>
          </a:p>
          <a:p>
            <a:r>
              <a:rPr kumimoji="1" lang="ja-JP" altLang="en-US" dirty="0"/>
              <a:t>・　はい、結果をシートにきさいしてください。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　別配布の判定基準に照らして、判定ランクも記入してください。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850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B4389-CFE7-B035-7B06-16D9BF17A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C603255-3446-4FD5-CF4A-FD45F3554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CD4A25-4385-8D91-D845-84A495F95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続いて、ロコモ度テスト　その５　閉眼片脚立ちテストを行います。</a:t>
            </a:r>
            <a:endParaRPr kumimoji="1" lang="en-US" altLang="ja-JP" dirty="0"/>
          </a:p>
          <a:p>
            <a:r>
              <a:rPr kumimoji="1" lang="ja-JP" altLang="en-US" dirty="0"/>
              <a:t>・　図にあるような、基本姿勢をとり、開眼状態で片脚を上げます。</a:t>
            </a:r>
            <a:endParaRPr kumimoji="1" lang="en-US" altLang="ja-JP" dirty="0"/>
          </a:p>
          <a:p>
            <a:r>
              <a:rPr kumimoji="1" lang="ja-JP" altLang="en-US" dirty="0"/>
              <a:t>・　その後、スタートの声掛けと同時に、目を閉じていただき、何秒間</a:t>
            </a:r>
            <a:endParaRPr kumimoji="1" lang="en-US" altLang="ja-JP" dirty="0"/>
          </a:p>
          <a:p>
            <a:r>
              <a:rPr kumimoji="1" lang="ja-JP" altLang="en-US" dirty="0"/>
              <a:t>　　片脚だちできるかを計測します。</a:t>
            </a:r>
            <a:endParaRPr kumimoji="1" lang="en-US" altLang="ja-JP" dirty="0"/>
          </a:p>
          <a:p>
            <a:r>
              <a:rPr kumimoji="1" lang="ja-JP" altLang="en-US" dirty="0"/>
              <a:t>・　私が時間を発声しますので、その数字をメモってください。</a:t>
            </a:r>
            <a:endParaRPr kumimoji="1" lang="en-US" altLang="ja-JP" dirty="0"/>
          </a:p>
          <a:p>
            <a:r>
              <a:rPr kumimoji="1" lang="ja-JP" altLang="en-US" dirty="0"/>
              <a:t>・　どちらの脚からスタートしても結構です。片方づつ、順番に行います。</a:t>
            </a:r>
            <a:endParaRPr kumimoji="1" lang="en-US" altLang="ja-JP" dirty="0"/>
          </a:p>
          <a:p>
            <a:r>
              <a:rPr kumimoji="1" lang="ja-JP" altLang="en-US" dirty="0"/>
              <a:t>・　それでは、基本姿勢をとって、準備してみてください。</a:t>
            </a:r>
            <a:endParaRPr kumimoji="1" lang="en-US" altLang="ja-JP" dirty="0"/>
          </a:p>
          <a:p>
            <a:r>
              <a:rPr kumimoji="1" lang="ja-JP" altLang="en-US" dirty="0"/>
              <a:t>・　それでは、やってみます。</a:t>
            </a:r>
            <a:endParaRPr kumimoji="1" lang="en-US" altLang="ja-JP" dirty="0"/>
          </a:p>
          <a:p>
            <a:r>
              <a:rPr kumimoji="1" lang="ja-JP" altLang="en-US" dirty="0"/>
              <a:t>・　ハイ　片脚をあげてください。</a:t>
            </a:r>
            <a:endParaRPr kumimoji="1" lang="en-US" altLang="ja-JP" dirty="0"/>
          </a:p>
          <a:p>
            <a:r>
              <a:rPr kumimoji="1" lang="ja-JP" altLang="en-US" dirty="0"/>
              <a:t>・　用意スタート、目を閉じてください。　・・　１，２，３，４，５，・・・・・・・　１２０で打ち切り</a:t>
            </a:r>
            <a:endParaRPr kumimoji="1" lang="en-US" altLang="ja-JP" dirty="0"/>
          </a:p>
          <a:p>
            <a:r>
              <a:rPr kumimoji="1" lang="ja-JP" altLang="en-US" dirty="0"/>
              <a:t>・　それでは、軸足を変えて、テストします。</a:t>
            </a:r>
            <a:endParaRPr kumimoji="1" lang="en-US" altLang="ja-JP" dirty="0"/>
          </a:p>
          <a:p>
            <a:r>
              <a:rPr kumimoji="1" lang="ja-JP" altLang="en-US" dirty="0"/>
              <a:t>・　ハイ　片脚をあげてください。</a:t>
            </a:r>
            <a:endParaRPr kumimoji="1" lang="en-US" altLang="ja-JP" dirty="0"/>
          </a:p>
          <a:p>
            <a:r>
              <a:rPr kumimoji="1" lang="ja-JP" altLang="en-US" dirty="0"/>
              <a:t>・　用意スタート、目を閉じてください。　・・　１，２，３，４，５，・・・・・・・　１２０で打ち切り</a:t>
            </a:r>
            <a:endParaRPr kumimoji="1" lang="en-US" altLang="ja-JP" dirty="0"/>
          </a:p>
          <a:p>
            <a:r>
              <a:rPr kumimoji="1" lang="ja-JP" altLang="en-US" dirty="0"/>
              <a:t>・　はい、結果をシートにきさいしてください。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　別配布の判定基準に照らして、判定ランクも記入してください。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6A89C6-C294-6FA1-196E-B2566C3CE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391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5B5DB-0953-85BF-74CC-20E90A22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C822192-0AD2-9279-71A8-CF162DE3B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97EFAE3-F641-3094-2B82-04BA4793C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以上で、ロコモ度テストは終わります。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　皆さん</a:t>
            </a:r>
            <a:r>
              <a:rPr kumimoji="1" lang="ja-JP" altLang="en-US" b="0" dirty="0"/>
              <a:t>、</a:t>
            </a:r>
            <a:r>
              <a:rPr lang="ja-JP" altLang="en-US" sz="1200" b="0" dirty="0">
                <a:solidFill>
                  <a:schemeClr val="tx1"/>
                </a:solidFill>
              </a:rPr>
              <a:t>結果はどうでしたか？　年齢相応の体力レベルでしたか？</a:t>
            </a:r>
            <a:endParaRPr lang="en-US" altLang="ja-JP" sz="1200" b="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ja-JP" altLang="en-US" sz="1200" b="0" dirty="0">
                <a:solidFill>
                  <a:schemeClr val="tx1"/>
                </a:solidFill>
              </a:rPr>
              <a:t>・　</a:t>
            </a:r>
            <a:r>
              <a:rPr lang="en-US" altLang="ja-JP" sz="1200" b="0" dirty="0">
                <a:solidFill>
                  <a:schemeClr val="tx1"/>
                </a:solidFill>
              </a:rPr>
              <a:t>20</a:t>
            </a:r>
            <a:r>
              <a:rPr lang="ja-JP" altLang="en-US" sz="1200" b="0" dirty="0">
                <a:solidFill>
                  <a:schemeClr val="tx1"/>
                </a:solidFill>
              </a:rPr>
              <a:t>代以降、足腰の筋肉が　年に１％ずつ　減っていくことを、知っていますか？</a:t>
            </a:r>
            <a:endParaRPr lang="en-US" altLang="ja-JP" sz="1200" b="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ja-JP" altLang="en-US" sz="1200" b="0" dirty="0">
                <a:solidFill>
                  <a:schemeClr val="tx1"/>
                </a:solidFill>
              </a:rPr>
              <a:t>・　疲れやすかったり、歩いていて脚が引っかかるようにつまづいたりするのは、</a:t>
            </a:r>
            <a:endParaRPr lang="en-US" altLang="ja-JP" sz="1200" b="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ja-JP" altLang="en-US" sz="1200" b="0" dirty="0">
                <a:solidFill>
                  <a:schemeClr val="tx1"/>
                </a:solidFill>
              </a:rPr>
              <a:t>　　これらの筋力低下要因があるともいわれています。</a:t>
            </a:r>
            <a:endParaRPr lang="en-US" altLang="ja-JP" sz="1200" b="0" dirty="0">
              <a:solidFill>
                <a:schemeClr val="tx1"/>
              </a:solidFill>
            </a:endParaRPr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A86E32-D7B4-5458-585A-88CD93BCE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488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それでは、これらの　ロコモティブシンドローム　への備えはどうすればいいのか</a:t>
            </a:r>
            <a:endParaRPr kumimoji="1" lang="en-US" altLang="ja-JP" dirty="0"/>
          </a:p>
          <a:p>
            <a:r>
              <a:rPr kumimoji="1" lang="ja-JP" altLang="en-US" dirty="0"/>
              <a:t>　　それは、日ごろの簡単なトレーニングの実施で維持・改善ができるといわれています。</a:t>
            </a:r>
            <a:endParaRPr kumimoji="1" lang="en-US" altLang="ja-JP" dirty="0"/>
          </a:p>
          <a:p>
            <a:r>
              <a:rPr kumimoji="1" lang="ja-JP" altLang="en-US" dirty="0"/>
              <a:t>・　これからその代表的トレーニングを３点紹介します。</a:t>
            </a:r>
            <a:endParaRPr kumimoji="1" lang="en-US" altLang="ja-JP" dirty="0"/>
          </a:p>
          <a:p>
            <a:r>
              <a:rPr kumimoji="1" lang="ja-JP" altLang="en-US" dirty="0"/>
              <a:t>・　まず最初は、下肢筋力を強化する　スクワット　です。</a:t>
            </a:r>
            <a:endParaRPr kumimoji="1" lang="en-US" altLang="ja-JP" dirty="0"/>
          </a:p>
          <a:p>
            <a:r>
              <a:rPr kumimoji="1" lang="ja-JP" altLang="en-US" dirty="0"/>
              <a:t>・　この図にある姿勢をとっていただき、皆さんと一緒にやってみましょう。</a:t>
            </a:r>
            <a:endParaRPr kumimoji="1" lang="en-US" altLang="ja-JP" dirty="0"/>
          </a:p>
          <a:p>
            <a:r>
              <a:rPr kumimoji="1" lang="ja-JP" altLang="en-US" dirty="0"/>
              <a:t>・　ポイントは、ゆっくりと上下する点にあります。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37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次に、バランス能力を強化する　片脚立ちです。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3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そして最後、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91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・　この「ロコモティブシンドローム」研修で活用するデータ・資料・動画については、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　　</a:t>
            </a:r>
            <a:r>
              <a:rPr lang="ja-JP" altLang="en-US" sz="1200" b="1" dirty="0">
                <a:solidFill>
                  <a:schemeClr val="tx1"/>
                </a:solidFill>
              </a:rPr>
              <a:t>ロコモ</a:t>
            </a:r>
            <a:r>
              <a:rPr lang="en-US" altLang="ja-JP" sz="1200" b="1" dirty="0">
                <a:solidFill>
                  <a:schemeClr val="tx1"/>
                </a:solidFill>
              </a:rPr>
              <a:t>ONLINE </a:t>
            </a:r>
            <a:r>
              <a:rPr lang="ja-JP" altLang="en-US" sz="1200" b="1" dirty="0">
                <a:solidFill>
                  <a:schemeClr val="tx1"/>
                </a:solidFill>
              </a:rPr>
              <a:t>日本整形外科学会　ロコモティブシンドローム予防啓発公式サイトから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1200" b="1" dirty="0">
                <a:solidFill>
                  <a:schemeClr val="tx1"/>
                </a:solidFill>
              </a:rPr>
              <a:t>　　「転載許可申請 」を行い、使用許可を得たうえで本研修で活用させていただいております。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l"/>
            <a:endParaRPr lang="en-US" altLang="ja-JP" sz="12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1200" b="1" dirty="0">
                <a:solidFill>
                  <a:schemeClr val="tx1"/>
                </a:solidFill>
              </a:rPr>
              <a:t>・　</a:t>
            </a:r>
            <a:r>
              <a:rPr lang="ja-JP" altLang="en-US" sz="1200" b="0" dirty="0">
                <a:solidFill>
                  <a:schemeClr val="tx1"/>
                </a:solidFill>
              </a:rPr>
              <a:t>具体的には、このオンラインサイトになります。　＜</a:t>
            </a:r>
            <a:r>
              <a:rPr lang="en-US" altLang="ja-JP" sz="1200" b="0" dirty="0">
                <a:solidFill>
                  <a:schemeClr val="tx1"/>
                </a:solidFill>
              </a:rPr>
              <a:t>URL</a:t>
            </a:r>
            <a:r>
              <a:rPr lang="ja-JP" altLang="en-US" sz="1200" b="0" dirty="0">
                <a:solidFill>
                  <a:schemeClr val="tx1"/>
                </a:solidFill>
              </a:rPr>
              <a:t>をクリックして、ご紹介する＞</a:t>
            </a:r>
            <a:endParaRPr lang="en-US" altLang="ja-JP" sz="1200" b="0" dirty="0">
              <a:solidFill>
                <a:schemeClr val="tx1"/>
              </a:solidFill>
            </a:endParaRPr>
          </a:p>
          <a:p>
            <a:pPr algn="l"/>
            <a:endParaRPr lang="en-US" altLang="ja-JP" sz="1200" b="0" dirty="0">
              <a:solidFill>
                <a:schemeClr val="tx1"/>
              </a:solidFill>
            </a:endParaRPr>
          </a:p>
          <a:p>
            <a:pPr algn="l"/>
            <a:r>
              <a:rPr lang="ja-JP" altLang="en-US" sz="1200" b="0" dirty="0">
                <a:solidFill>
                  <a:schemeClr val="tx1"/>
                </a:solidFill>
              </a:rPr>
              <a:t>・　皆さんも、是非、一度検索してみてください。　さらに詳しい内容を理解することができます。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52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F4483-AC00-4F54-59D8-C0A3DF63B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B275888-0B7A-2EB0-E55E-EDC7EB68E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59796E9-A677-CE7F-D2CB-16A30E978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EFD836-17E5-9688-DEA2-5DBECC6BE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36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それでは、最初に　「ロコモティブシンドローム」　とは何か、短い動画でご紹介します。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＜クリック１：動画スタート＞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252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B6CC3-E4AE-2A99-5DAB-FC1A74116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82A0987-3232-C3EC-38D4-C1457163A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DC76A8-4AF9-81AA-E0F4-27CEAB782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動画で　</a:t>
            </a:r>
            <a:r>
              <a:rPr kumimoji="1" lang="ja-JP" altLang="en-US" b="1" dirty="0"/>
              <a:t>「ロコモティブシンドローム」　の概要　</a:t>
            </a:r>
            <a:r>
              <a:rPr kumimoji="1" lang="ja-JP" altLang="en-US" dirty="0"/>
              <a:t>はご理解できたかと思います。</a:t>
            </a:r>
            <a:endParaRPr kumimoji="1" lang="en-US" altLang="ja-JP" dirty="0"/>
          </a:p>
          <a:p>
            <a:r>
              <a:rPr kumimoji="1" lang="ja-JP" altLang="en-US" dirty="0"/>
              <a:t>・　次に、われわれが、この　</a:t>
            </a:r>
            <a:r>
              <a:rPr kumimoji="1" lang="ja-JP" altLang="en-US" b="1" dirty="0"/>
              <a:t>「ロコモティブシンドロームの取り組みを立ち上げるきっかけ」　</a:t>
            </a:r>
            <a:r>
              <a:rPr kumimoji="1" lang="ja-JP" altLang="en-US" dirty="0"/>
              <a:t>となった</a:t>
            </a:r>
            <a:endParaRPr kumimoji="1" lang="en-US" altLang="ja-JP" dirty="0"/>
          </a:p>
          <a:p>
            <a:r>
              <a:rPr kumimoji="1" lang="ja-JP" altLang="en-US" b="1" dirty="0"/>
              <a:t>　</a:t>
            </a:r>
            <a:r>
              <a:rPr kumimoji="1" lang="ja-JP" altLang="en-US" b="0" dirty="0"/>
              <a:t>　背景について説明します。</a:t>
            </a:r>
            <a:endParaRPr kumimoji="1" lang="en-US" altLang="ja-JP" b="0" dirty="0"/>
          </a:p>
          <a:p>
            <a:r>
              <a:rPr kumimoji="1" lang="ja-JP" altLang="en-US" b="0" dirty="0"/>
              <a:t>＜クリック１＞</a:t>
            </a:r>
            <a:endParaRPr kumimoji="1" lang="en-US" altLang="ja-JP" b="0" dirty="0"/>
          </a:p>
          <a:p>
            <a:r>
              <a:rPr kumimoji="1" lang="ja-JP" altLang="en-US" dirty="0"/>
              <a:t>・　このグラフは、</a:t>
            </a:r>
            <a:r>
              <a:rPr kumimoji="1" lang="ja-JP" altLang="en-US" b="0" dirty="0"/>
              <a:t>　</a:t>
            </a:r>
            <a:r>
              <a:rPr lang="ja-JP" altLang="en-US" sz="1200" b="0" dirty="0">
                <a:solidFill>
                  <a:schemeClr val="tx1"/>
                </a:solidFill>
              </a:rPr>
              <a:t>最近６年間の　</a:t>
            </a:r>
            <a:r>
              <a:rPr kumimoji="1" lang="ja-JP" altLang="en-US" dirty="0"/>
              <a:t>労安協　小田原支部　の役員事業場　３８社で発生した労災</a:t>
            </a:r>
            <a:endParaRPr kumimoji="1" lang="en-US" altLang="ja-JP" dirty="0"/>
          </a:p>
          <a:p>
            <a:r>
              <a:rPr kumimoji="1" lang="ja-JP" altLang="en-US" dirty="0"/>
              <a:t>　（労災申請した災害）内容をグラフ化したものです。</a:t>
            </a:r>
            <a:endParaRPr kumimoji="1" lang="en-US" altLang="ja-JP" dirty="0"/>
          </a:p>
          <a:p>
            <a:r>
              <a:rPr kumimoji="1" lang="ja-JP" altLang="en-US" dirty="0"/>
              <a:t>＜クリック２＞</a:t>
            </a:r>
            <a:endParaRPr kumimoji="1" lang="en-US" altLang="ja-JP" dirty="0"/>
          </a:p>
          <a:p>
            <a:pPr algn="l"/>
            <a:r>
              <a:rPr kumimoji="1" lang="ja-JP" altLang="en-US" b="0" dirty="0"/>
              <a:t>・　</a:t>
            </a:r>
            <a:r>
              <a:rPr kumimoji="1" lang="ja-JP" altLang="en-US" sz="1200" b="0" dirty="0">
                <a:solidFill>
                  <a:schemeClr val="tx1"/>
                </a:solidFill>
              </a:rPr>
              <a:t>この調査から</a:t>
            </a:r>
            <a:r>
              <a:rPr lang="ja-JP" altLang="en-US" sz="1200" b="0" dirty="0">
                <a:solidFill>
                  <a:schemeClr val="tx1"/>
                </a:solidFill>
              </a:rPr>
              <a:t>、３大災害　は、「転倒」、「切れ・こすれ」、「挟まれ・巻き込まれ」　であることがわかります。　</a:t>
            </a:r>
            <a:endParaRPr lang="en-US" altLang="ja-JP" sz="1200" b="0" dirty="0">
              <a:solidFill>
                <a:schemeClr val="tx1"/>
              </a:solidFill>
            </a:endParaRPr>
          </a:p>
          <a:p>
            <a:pPr algn="l"/>
            <a:r>
              <a:rPr lang="ja-JP" altLang="en-US" sz="1200" b="0" dirty="0">
                <a:solidFill>
                  <a:schemeClr val="tx1"/>
                </a:solidFill>
              </a:rPr>
              <a:t>・　そして、</a:t>
            </a:r>
            <a:r>
              <a:rPr lang="ja-JP" altLang="en-US" sz="1200" b="0" dirty="0">
                <a:solidFill>
                  <a:srgbClr val="FF0000"/>
                </a:solidFill>
              </a:rPr>
              <a:t>特に　「転倒災害」　が年々増加していることがわかりました。</a:t>
            </a:r>
            <a:endParaRPr lang="en-US" altLang="ja-JP" sz="1200" b="0" dirty="0">
              <a:solidFill>
                <a:srgbClr val="FF0000"/>
              </a:solidFill>
            </a:endParaRPr>
          </a:p>
          <a:p>
            <a:pPr algn="l"/>
            <a:r>
              <a:rPr lang="ja-JP" altLang="en-US" sz="1200" b="0" dirty="0">
                <a:solidFill>
                  <a:srgbClr val="FF0000"/>
                </a:solidFill>
              </a:rPr>
              <a:t>＜クリック３＞</a:t>
            </a:r>
            <a:endParaRPr lang="en-US" altLang="ja-JP" sz="1200" b="0" dirty="0">
              <a:solidFill>
                <a:srgbClr val="FF0000"/>
              </a:solidFill>
            </a:endParaRPr>
          </a:p>
          <a:p>
            <a:pPr algn="l"/>
            <a:r>
              <a:rPr kumimoji="1" lang="ja-JP" altLang="en-US" sz="1200" b="0" dirty="0">
                <a:solidFill>
                  <a:srgbClr val="FF0000"/>
                </a:solidFill>
              </a:rPr>
              <a:t>・　このわれわれの足元で起こっている災害発生状況は、神奈川、全国での災害発生状況と一致することが</a:t>
            </a:r>
            <a:endParaRPr kumimoji="1" lang="en-US" altLang="ja-JP" sz="1200" b="0" dirty="0">
              <a:solidFill>
                <a:srgbClr val="FF0000"/>
              </a:solidFill>
            </a:endParaRPr>
          </a:p>
          <a:p>
            <a:pPr algn="l"/>
            <a:r>
              <a:rPr kumimoji="1" lang="ja-JP" altLang="en-US" sz="1200" b="0" dirty="0">
                <a:solidFill>
                  <a:srgbClr val="FF0000"/>
                </a:solidFill>
              </a:rPr>
              <a:t>　　判明しました。</a:t>
            </a:r>
            <a:endParaRPr kumimoji="1" lang="en-US" altLang="ja-JP" sz="1200" b="0" dirty="0">
              <a:solidFill>
                <a:srgbClr val="FF0000"/>
              </a:solidFill>
            </a:endParaRPr>
          </a:p>
          <a:p>
            <a:pPr algn="l"/>
            <a:r>
              <a:rPr kumimoji="1" lang="ja-JP" altLang="en-US" sz="1200" b="0" dirty="0">
                <a:solidFill>
                  <a:srgbClr val="FF0000"/>
                </a:solidFill>
              </a:rPr>
              <a:t>・　それであれば、その原因について足元の状況を調査分析すれば、より現実的削減対策活動につながると</a:t>
            </a:r>
            <a:endParaRPr kumimoji="1" lang="en-US" altLang="ja-JP" sz="1200" b="0" dirty="0">
              <a:solidFill>
                <a:srgbClr val="FF0000"/>
              </a:solidFill>
            </a:endParaRPr>
          </a:p>
          <a:p>
            <a:pPr algn="l"/>
            <a:r>
              <a:rPr kumimoji="1" lang="ja-JP" altLang="en-US" sz="1200" b="0" dirty="0">
                <a:solidFill>
                  <a:srgbClr val="FF0000"/>
                </a:solidFill>
              </a:rPr>
              <a:t>　　考え更なる、調査を進めることになりました。</a:t>
            </a:r>
            <a:endParaRPr kumimoji="1" lang="en-US" altLang="ja-JP" sz="1200" b="0" dirty="0">
              <a:solidFill>
                <a:srgbClr val="FF0000"/>
              </a:solidFill>
            </a:endParaRPr>
          </a:p>
          <a:p>
            <a:pPr algn="l"/>
            <a:r>
              <a:rPr kumimoji="1" lang="ja-JP" altLang="en-US" sz="1200" b="0" dirty="0">
                <a:solidFill>
                  <a:srgbClr val="FF0000"/>
                </a:solidFill>
              </a:rPr>
              <a:t>　　</a:t>
            </a:r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FAB0B2-4491-0AA8-89D5-19559C68C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346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そこで、２０２０年度以降、アンケート調査に、転倒災害分析要素も加え、</a:t>
            </a:r>
            <a:r>
              <a:rPr kumimoji="1" lang="en-US" altLang="ja-JP" dirty="0"/>
              <a:t>2022</a:t>
            </a:r>
            <a:r>
              <a:rPr kumimoji="1" lang="ja-JP" altLang="en-US" dirty="0"/>
              <a:t>年～</a:t>
            </a:r>
            <a:r>
              <a:rPr kumimoji="1" lang="en-US" altLang="ja-JP" dirty="0"/>
              <a:t>2025</a:t>
            </a:r>
            <a:r>
              <a:rPr kumimoji="1" lang="ja-JP" altLang="en-US" dirty="0"/>
              <a:t>年の４年間で発生した</a:t>
            </a:r>
            <a:endParaRPr kumimoji="1" lang="en-US" altLang="ja-JP" dirty="0"/>
          </a:p>
          <a:p>
            <a:r>
              <a:rPr kumimoji="1" lang="ja-JP" altLang="en-US" dirty="0"/>
              <a:t>　　</a:t>
            </a:r>
            <a:r>
              <a:rPr kumimoji="1" lang="en-US" altLang="ja-JP" dirty="0"/>
              <a:t>108</a:t>
            </a:r>
            <a:r>
              <a:rPr kumimoji="1" lang="ja-JP" altLang="en-US" dirty="0"/>
              <a:t>件の転倒災害の発生状況をまとめたものが、このグラフになります。</a:t>
            </a:r>
            <a:endParaRPr kumimoji="1" lang="en-US" altLang="ja-JP" dirty="0"/>
          </a:p>
          <a:p>
            <a:r>
              <a:rPr kumimoji="1" lang="ja-JP" altLang="en-US" dirty="0"/>
              <a:t>・　判明したのは、</a:t>
            </a:r>
            <a:endParaRPr kumimoji="1" lang="en-US" altLang="ja-JP" dirty="0"/>
          </a:p>
          <a:p>
            <a:r>
              <a:rPr kumimoji="1" lang="ja-JP" altLang="en-US" dirty="0"/>
              <a:t>＜クリック１＞</a:t>
            </a:r>
            <a:endParaRPr kumimoji="1" lang="en-US" altLang="ja-JP" dirty="0"/>
          </a:p>
          <a:p>
            <a:pPr algn="l"/>
            <a:r>
              <a:rPr lang="ja-JP" altLang="en-US" sz="1200" b="0" dirty="0">
                <a:solidFill>
                  <a:schemeClr val="tx1"/>
                </a:solidFill>
              </a:rPr>
              <a:t>・　転倒災害の発生状況は、　「つまずき」、「バランス崩し」、「滑り」　が多いということ</a:t>
            </a:r>
            <a:endParaRPr lang="en-US" altLang="ja-JP" sz="1200" b="0" dirty="0">
              <a:solidFill>
                <a:schemeClr val="tx1"/>
              </a:solidFill>
            </a:endParaRPr>
          </a:p>
          <a:p>
            <a:pPr algn="l"/>
            <a:r>
              <a:rPr lang="ja-JP" altLang="en-US" sz="1200" b="0" dirty="0">
                <a:solidFill>
                  <a:schemeClr val="tx1"/>
                </a:solidFill>
              </a:rPr>
              <a:t>・　そして、被災者は高年齢労働者に多く　かつ　重症度も高いということです。</a:t>
            </a:r>
            <a:endParaRPr lang="en-US" altLang="ja-JP" sz="1200" b="0" dirty="0">
              <a:solidFill>
                <a:schemeClr val="tx1"/>
              </a:solidFill>
            </a:endParaRPr>
          </a:p>
          <a:p>
            <a:pPr algn="l"/>
            <a:r>
              <a:rPr lang="ja-JP" altLang="en-US" sz="1200" b="0" dirty="0">
                <a:solidFill>
                  <a:schemeClr val="tx1"/>
                </a:solidFill>
              </a:rPr>
              <a:t>＜クリック２＞</a:t>
            </a:r>
            <a:endParaRPr lang="en-US" altLang="ja-JP" sz="1200" b="0" dirty="0">
              <a:solidFill>
                <a:schemeClr val="tx1"/>
              </a:solidFill>
            </a:endParaRPr>
          </a:p>
          <a:p>
            <a:pPr algn="l"/>
            <a:r>
              <a:rPr lang="ja-JP" altLang="en-US" sz="1200" b="0" dirty="0">
                <a:solidFill>
                  <a:schemeClr val="tx1"/>
                </a:solidFill>
              </a:rPr>
              <a:t>・　また、この発生業種は、</a:t>
            </a:r>
            <a:r>
              <a:rPr lang="ja-JP" altLang="en-US" sz="1200" b="0" dirty="0">
                <a:solidFill>
                  <a:srgbClr val="FF0000"/>
                </a:solidFill>
              </a:rPr>
              <a:t>あらゆる業種　で増加</a:t>
            </a:r>
            <a:r>
              <a:rPr lang="ja-JP" altLang="en-US" sz="1200" b="0" dirty="0">
                <a:solidFill>
                  <a:schemeClr val="tx1"/>
                </a:solidFill>
              </a:rPr>
              <a:t>しており、個人の作業行動に起因する</a:t>
            </a:r>
            <a:r>
              <a:rPr lang="ja-JP" altLang="en-US" sz="1600" b="0" dirty="0">
                <a:solidFill>
                  <a:schemeClr val="tx1"/>
                </a:solidFill>
              </a:rPr>
              <a:t>　</a:t>
            </a:r>
            <a:r>
              <a:rPr lang="ja-JP" altLang="en-US" sz="1600" b="0" dirty="0">
                <a:solidFill>
                  <a:srgbClr val="FF0000"/>
                </a:solidFill>
              </a:rPr>
              <a:t>「行動災害」　</a:t>
            </a:r>
            <a:r>
              <a:rPr lang="ja-JP" altLang="en-US" sz="1200" b="0" dirty="0">
                <a:solidFill>
                  <a:schemeClr val="tx1"/>
                </a:solidFill>
              </a:rPr>
              <a:t>と言われている</a:t>
            </a:r>
            <a:endParaRPr lang="en-US" altLang="ja-JP" sz="1200" b="0" dirty="0">
              <a:solidFill>
                <a:schemeClr val="tx1"/>
              </a:solidFill>
            </a:endParaRPr>
          </a:p>
          <a:p>
            <a:pPr algn="l"/>
            <a:r>
              <a:rPr lang="ja-JP" altLang="en-US" sz="1200" b="0" dirty="0">
                <a:solidFill>
                  <a:schemeClr val="tx1"/>
                </a:solidFill>
              </a:rPr>
              <a:t>　　ものであることでした。</a:t>
            </a:r>
            <a:endParaRPr lang="en-US" altLang="ja-JP" sz="1200" b="0" dirty="0">
              <a:solidFill>
                <a:schemeClr val="tx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69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さらに、転倒災害の被災者年齢をまとめたものがこのグラフになります。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　これから、転倒災害は、幅広い年齢層で発生するものの、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　明らかに被災者は高年齢者に多く、かつ　重症度も上がることが見て取れます。</a:t>
            </a:r>
            <a:endParaRPr kumimoji="1" lang="en-US" altLang="ja-JP" dirty="0"/>
          </a:p>
          <a:p>
            <a:r>
              <a:rPr kumimoji="1" lang="ja-JP" altLang="en-US" dirty="0"/>
              <a:t>＜クリック１＞</a:t>
            </a:r>
            <a:endParaRPr kumimoji="1" lang="en-US" altLang="ja-JP" dirty="0"/>
          </a:p>
          <a:p>
            <a:r>
              <a:rPr kumimoji="1" lang="ja-JP" altLang="en-US" dirty="0"/>
              <a:t>・　この状況から推定できることは、高齢者の身体機能の低下と連動して</a:t>
            </a:r>
            <a:endParaRPr kumimoji="1" lang="en-US" altLang="ja-JP" dirty="0"/>
          </a:p>
          <a:p>
            <a:r>
              <a:rPr kumimoji="1" lang="ja-JP" altLang="en-US" dirty="0"/>
              <a:t>　　転倒災害の発生は増加しているということです。</a:t>
            </a:r>
            <a:endParaRPr kumimoji="1" lang="en-US" altLang="ja-JP" dirty="0"/>
          </a:p>
          <a:p>
            <a:r>
              <a:rPr kumimoji="1" lang="ja-JP" altLang="en-US" dirty="0"/>
              <a:t>＜クリック２＞</a:t>
            </a:r>
            <a:endParaRPr kumimoji="1" lang="en-US" altLang="ja-JP" dirty="0"/>
          </a:p>
          <a:p>
            <a:r>
              <a:rPr kumimoji="1" lang="ja-JP" altLang="en-US" dirty="0"/>
              <a:t>・　これは、中災防の職長教育テキストの最終ページに記載されている、「向老者の心身機能の特性」を表す</a:t>
            </a:r>
            <a:endParaRPr kumimoji="1" lang="en-US" altLang="ja-JP" dirty="0"/>
          </a:p>
          <a:p>
            <a:r>
              <a:rPr kumimoji="1" lang="ja-JP" altLang="en-US" dirty="0"/>
              <a:t>　　グラフですが、</a:t>
            </a:r>
            <a:r>
              <a:rPr lang="en-US" altLang="ja-JP" sz="1200" b="0" dirty="0">
                <a:latin typeface="+mn-ea"/>
              </a:rPr>
              <a:t>20</a:t>
            </a:r>
            <a:r>
              <a:rPr lang="ja-JP" altLang="en-US" sz="1200" b="0" dirty="0">
                <a:latin typeface="+mn-ea"/>
              </a:rPr>
              <a:t>～</a:t>
            </a:r>
            <a:r>
              <a:rPr lang="en-US" altLang="ja-JP" sz="1200" b="0" dirty="0">
                <a:latin typeface="+mn-ea"/>
              </a:rPr>
              <a:t>24</a:t>
            </a:r>
            <a:r>
              <a:rPr lang="ja-JP" altLang="en-US" sz="1200" b="0" dirty="0">
                <a:latin typeface="+mn-ea"/>
              </a:rPr>
              <a:t>歳ないし最高期を基準（</a:t>
            </a:r>
            <a:r>
              <a:rPr lang="en-US" altLang="ja-JP" sz="1200" b="0" dirty="0">
                <a:latin typeface="+mn-ea"/>
              </a:rPr>
              <a:t>100</a:t>
            </a:r>
            <a:r>
              <a:rPr lang="ja-JP" altLang="en-US" sz="1200" b="0" dirty="0">
                <a:latin typeface="+mn-ea"/>
              </a:rPr>
              <a:t>）としてみた場合の、</a:t>
            </a:r>
            <a:r>
              <a:rPr lang="en-US" altLang="ja-JP" sz="1200" b="0" dirty="0">
                <a:latin typeface="+mn-ea"/>
              </a:rPr>
              <a:t>55</a:t>
            </a:r>
            <a:r>
              <a:rPr lang="ja-JP" altLang="en-US" sz="1200" b="0" dirty="0">
                <a:latin typeface="+mn-ea"/>
              </a:rPr>
              <a:t>～</a:t>
            </a:r>
            <a:r>
              <a:rPr lang="en-US" altLang="ja-JP" sz="1200" b="0" dirty="0">
                <a:latin typeface="+mn-ea"/>
              </a:rPr>
              <a:t>59</a:t>
            </a:r>
            <a:r>
              <a:rPr lang="ja-JP" altLang="en-US" sz="1200" b="0" dirty="0">
                <a:latin typeface="+mn-ea"/>
              </a:rPr>
              <a:t>歳の年齢者の</a:t>
            </a:r>
            <a:endParaRPr lang="en-US" altLang="ja-JP" sz="1200" b="0" dirty="0">
              <a:latin typeface="+mn-ea"/>
            </a:endParaRPr>
          </a:p>
          <a:p>
            <a:r>
              <a:rPr lang="ja-JP" altLang="en-US" sz="1200" b="0" dirty="0">
                <a:latin typeface="+mn-ea"/>
              </a:rPr>
              <a:t>　　各種機能水準の相対関係　を示すものです。</a:t>
            </a:r>
            <a:endParaRPr lang="en-US" altLang="ja-JP" sz="1200" b="0" dirty="0">
              <a:latin typeface="+mn-ea"/>
            </a:endParaRPr>
          </a:p>
          <a:p>
            <a:r>
              <a:rPr kumimoji="1" lang="ja-JP" altLang="en-US" sz="1200" b="0" dirty="0">
                <a:latin typeface="+mn-ea"/>
              </a:rPr>
              <a:t>・　このデータからも、　ロコモティブシンドローム　で示している、人の運動器（</a:t>
            </a:r>
            <a:r>
              <a:rPr kumimoji="1" lang="ja-JP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骨・関節・筋肉・神経な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ど）の</a:t>
            </a:r>
            <a:endParaRPr kumimoji="1" lang="en-US" altLang="ja-JP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機能低下により発生する　「行動災害」　と要因が大きいことがわかってきました。</a:t>
            </a: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47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これらの、調査・分析結果から対策の考え方をまとめたものがこの図になります。</a:t>
            </a:r>
            <a:endParaRPr kumimoji="1" lang="en-US" altLang="ja-JP" dirty="0"/>
          </a:p>
          <a:p>
            <a:r>
              <a:rPr kumimoji="1" lang="ja-JP" altLang="en-US" dirty="0"/>
              <a:t>＜クリック１＞</a:t>
            </a:r>
            <a:endParaRPr kumimoji="1" lang="en-US" altLang="ja-JP" dirty="0"/>
          </a:p>
          <a:p>
            <a:r>
              <a:rPr kumimoji="1" lang="ja-JP" altLang="en-US" dirty="0"/>
              <a:t>・　</a:t>
            </a:r>
            <a:r>
              <a:rPr kumimoji="1" lang="en-US" altLang="ja-JP" b="1" dirty="0"/>
              <a:t>2022</a:t>
            </a:r>
            <a:r>
              <a:rPr kumimoji="1" lang="ja-JP" altLang="en-US" b="1" dirty="0"/>
              <a:t>年度までの災害調査分析から得られた、転倒災害の対策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「環境の安全力」</a:t>
            </a:r>
            <a:r>
              <a:rPr kumimoji="1" lang="ja-JP" altLang="en-US" dirty="0"/>
              <a:t>の強化と、</a:t>
            </a:r>
            <a:r>
              <a:rPr kumimoji="1" lang="ja-JP" altLang="en-US" b="1" dirty="0"/>
              <a:t>「個人の安全力」</a:t>
            </a:r>
            <a:r>
              <a:rPr kumimoji="1" lang="ja-JP" altLang="en-US" dirty="0"/>
              <a:t>の強化の</a:t>
            </a:r>
            <a:endParaRPr kumimoji="1" lang="en-US" altLang="ja-JP" dirty="0"/>
          </a:p>
          <a:p>
            <a:r>
              <a:rPr kumimoji="1" lang="ja-JP" altLang="en-US" b="1" dirty="0"/>
              <a:t>　　２つの側面</a:t>
            </a:r>
            <a:r>
              <a:rPr kumimoji="1" lang="ja-JP" altLang="en-US" dirty="0"/>
              <a:t>があります。</a:t>
            </a:r>
            <a:endParaRPr kumimoji="1" lang="en-US" altLang="ja-JP" dirty="0"/>
          </a:p>
          <a:p>
            <a:r>
              <a:rPr kumimoji="1" lang="ja-JP" altLang="en-US" dirty="0"/>
              <a:t>・　</a:t>
            </a:r>
            <a:r>
              <a:rPr kumimoji="1" lang="ja-JP" altLang="en-US" b="1" dirty="0"/>
              <a:t>環境の安全力</a:t>
            </a:r>
            <a:r>
              <a:rPr kumimoji="1" lang="ja-JP" altLang="en-US" dirty="0"/>
              <a:t>は、転倒しやすい環境に対する改善で、「明るさ、滑りやすい、段差」等の　「</a:t>
            </a:r>
            <a:r>
              <a:rPr kumimoji="1" lang="ja-JP" altLang="en-US" b="1" dirty="0"/>
              <a:t>作業環境改善」　</a:t>
            </a:r>
            <a:r>
              <a:rPr kumimoji="1" lang="ja-JP" altLang="en-US" dirty="0"/>
              <a:t>になります。</a:t>
            </a:r>
            <a:endParaRPr kumimoji="1" lang="en-US" altLang="ja-JP" dirty="0"/>
          </a:p>
          <a:p>
            <a:r>
              <a:rPr kumimoji="1" lang="ja-JP" altLang="en-US" dirty="0"/>
              <a:t>・　</a:t>
            </a:r>
            <a:r>
              <a:rPr kumimoji="1" lang="ja-JP" altLang="en-US" b="1" dirty="0"/>
              <a:t>個人の安全力</a:t>
            </a:r>
            <a:r>
              <a:rPr kumimoji="1" lang="ja-JP" altLang="en-US" dirty="0"/>
              <a:t>は、滑り　や　つまずき　をサポートすべき、「適正な安全靴」　の着用や、個人がつまずくき易い身体になっている</a:t>
            </a:r>
            <a:endParaRPr kumimoji="1" lang="en-US" altLang="ja-JP" dirty="0"/>
          </a:p>
          <a:p>
            <a:r>
              <a:rPr kumimoji="1" lang="ja-JP" altLang="en-US" dirty="0"/>
              <a:t>　　ことに対する　</a:t>
            </a:r>
            <a:r>
              <a:rPr kumimoji="1" lang="ja-JP" altLang="en-US" b="1" dirty="0"/>
              <a:t>「体力維持・向上の取り組み」　</a:t>
            </a:r>
            <a:r>
              <a:rPr kumimoji="1" lang="ja-JP" altLang="en-US" dirty="0"/>
              <a:t>になります。</a:t>
            </a:r>
            <a:endParaRPr kumimoji="1" lang="en-US" altLang="ja-JP" dirty="0"/>
          </a:p>
          <a:p>
            <a:r>
              <a:rPr kumimoji="1" lang="ja-JP" altLang="en-US" dirty="0"/>
              <a:t>＜クリック２＞</a:t>
            </a:r>
            <a:endParaRPr kumimoji="1" lang="en-US" altLang="ja-JP" dirty="0"/>
          </a:p>
          <a:p>
            <a:r>
              <a:rPr kumimoji="1" lang="ja-JP" altLang="en-US" dirty="0"/>
              <a:t>・　さらに、</a:t>
            </a:r>
            <a:r>
              <a:rPr kumimoji="1" lang="en-US" altLang="ja-JP" dirty="0"/>
              <a:t>2022</a:t>
            </a:r>
            <a:r>
              <a:rPr kumimoji="1" lang="ja-JP" altLang="en-US" dirty="0"/>
              <a:t>年度以降の災害分析から、転倒災害の原因は、</a:t>
            </a:r>
            <a:r>
              <a:rPr kumimoji="1" lang="ja-JP" altLang="en-US" b="1" dirty="0"/>
              <a:t>高齢化に伴う身体機能の低下が大きな要因</a:t>
            </a:r>
            <a:r>
              <a:rPr kumimoji="1" lang="ja-JP" altLang="en-US" dirty="0"/>
              <a:t>であることが</a:t>
            </a:r>
            <a:endParaRPr kumimoji="1" lang="en-US" altLang="ja-JP" dirty="0"/>
          </a:p>
          <a:p>
            <a:r>
              <a:rPr kumimoji="1" lang="ja-JP" altLang="en-US" dirty="0"/>
              <a:t>　　わかってきました。</a:t>
            </a:r>
            <a:endParaRPr kumimoji="1" lang="en-US" altLang="ja-JP" dirty="0"/>
          </a:p>
          <a:p>
            <a:r>
              <a:rPr kumimoji="1" lang="ja-JP" altLang="en-US" dirty="0"/>
              <a:t>・　すなわち、</a:t>
            </a:r>
            <a:r>
              <a:rPr kumimoji="1" lang="ja-JP" altLang="en-US" b="1" dirty="0"/>
              <a:t>「身体能力の維持・改善」　</a:t>
            </a:r>
            <a:r>
              <a:rPr kumimoji="1" lang="ja-JP" altLang="en-US" dirty="0"/>
              <a:t>という、</a:t>
            </a:r>
            <a:r>
              <a:rPr kumimoji="1" lang="ja-JP" altLang="en-US" b="1" dirty="0"/>
              <a:t>個人の改善行動　</a:t>
            </a:r>
            <a:r>
              <a:rPr kumimoji="1" lang="ja-JP" altLang="en-US" dirty="0"/>
              <a:t>につなげなければならないことがわかってきました。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　そこで必要なのは、　</a:t>
            </a:r>
            <a:endParaRPr kumimoji="1" lang="en-US" altLang="ja-JP" dirty="0"/>
          </a:p>
          <a:p>
            <a:r>
              <a:rPr kumimoji="1" lang="ja-JP" altLang="en-US" dirty="0"/>
              <a:t>　　　第１ステップ：</a:t>
            </a:r>
            <a:r>
              <a:rPr kumimoji="1" lang="ja-JP" altLang="en-US" b="1" dirty="0"/>
              <a:t>　これらの災害発生状況やその要因について知ること</a:t>
            </a:r>
            <a:r>
              <a:rPr kumimoji="1" lang="ja-JP" altLang="en-US" dirty="0"/>
              <a:t>、</a:t>
            </a:r>
            <a:endParaRPr kumimoji="1" lang="en-US" altLang="ja-JP" dirty="0"/>
          </a:p>
          <a:p>
            <a:r>
              <a:rPr kumimoji="1" lang="ja-JP" altLang="en-US" dirty="0"/>
              <a:t>　　　第２ステップ：　</a:t>
            </a:r>
            <a:r>
              <a:rPr kumimoji="1" lang="ja-JP" altLang="en-US" b="1" dirty="0"/>
              <a:t>知るだけではなく、「自身の体力低下を自覚（体験を通して感じる）」　すること</a:t>
            </a:r>
            <a:endParaRPr kumimoji="1" lang="en-US" altLang="ja-JP" b="1" dirty="0"/>
          </a:p>
          <a:p>
            <a:r>
              <a:rPr kumimoji="1" lang="ja-JP" altLang="en-US" dirty="0"/>
              <a:t>　　が、改善行動をスタートするトリガーになると考えました。</a:t>
            </a:r>
            <a:endParaRPr kumimoji="1" lang="en-US" altLang="ja-JP" dirty="0"/>
          </a:p>
          <a:p>
            <a:r>
              <a:rPr kumimoji="1" lang="ja-JP" altLang="en-US" dirty="0"/>
              <a:t>・　今回の「ロコモティブシンドローム」　コンテンツの背景・目的はここにあります。</a:t>
            </a:r>
            <a:endParaRPr kumimoji="1" lang="en-US" altLang="ja-JP" dirty="0"/>
          </a:p>
          <a:p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85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以上の講義を整理しますと</a:t>
            </a:r>
            <a:endParaRPr kumimoji="1" lang="en-US" altLang="ja-JP" dirty="0"/>
          </a:p>
          <a:p>
            <a:r>
              <a:rPr kumimoji="1" lang="ja-JP" altLang="en-US" dirty="0"/>
              <a:t>＜クリックを繰り返して、現れるコメントを読み上げる＞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・それでは、これから　ロコモ度テストとロコモトレーニングをスタートします。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524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　ロコモ度テスト　その１　ロコモ２５をやってみましょう。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・　ロコモ度チェック内容と結果記載シートを出してください。</a:t>
            </a:r>
            <a:endParaRPr kumimoji="1" lang="en-US" altLang="ja-JP" dirty="0"/>
          </a:p>
          <a:p>
            <a:r>
              <a:rPr kumimoji="1" lang="ja-JP" altLang="en-US" dirty="0"/>
              <a:t>・　これからこのロコモ度チェックフローにある順番に　５項目のロコモ度チェックを進めていきます。</a:t>
            </a:r>
            <a:endParaRPr kumimoji="1" lang="en-US" altLang="ja-JP" dirty="0"/>
          </a:p>
          <a:p>
            <a:r>
              <a:rPr kumimoji="1" lang="ja-JP" altLang="en-US" dirty="0"/>
              <a:t>・　実施結果を下段の結果記入表に記載してください。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　では最初のロコモ度テスト、ロコモ</a:t>
            </a:r>
            <a:r>
              <a:rPr kumimoji="1" lang="en-US" altLang="ja-JP" dirty="0"/>
              <a:t>25</a:t>
            </a:r>
            <a:r>
              <a:rPr kumimoji="1" lang="ja-JP" altLang="en-US" dirty="0"/>
              <a:t>　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・　ロコモ度テスト結果記入用紙　ロコモ</a:t>
            </a:r>
            <a:r>
              <a:rPr kumimoji="1" lang="en-US" altLang="ja-JP" dirty="0"/>
              <a:t>25</a:t>
            </a:r>
            <a:r>
              <a:rPr kumimoji="1" lang="ja-JP" altLang="en-US" dirty="0"/>
              <a:t>を出してください。</a:t>
            </a:r>
            <a:endParaRPr kumimoji="1" lang="en-US" altLang="ja-JP" dirty="0"/>
          </a:p>
          <a:p>
            <a:r>
              <a:rPr kumimoji="1" lang="ja-JP" altLang="en-US" dirty="0"/>
              <a:t>・　シートには、　</a:t>
            </a:r>
            <a:r>
              <a:rPr kumimoji="1" lang="en-US" altLang="ja-JP" dirty="0"/>
              <a:t>Q1</a:t>
            </a:r>
            <a:r>
              <a:rPr kumimoji="1" lang="ja-JP" altLang="en-US" dirty="0"/>
              <a:t>～Ｑ</a:t>
            </a:r>
            <a:r>
              <a:rPr kumimoji="1" lang="en-US" altLang="ja-JP" dirty="0"/>
              <a:t>25</a:t>
            </a:r>
            <a:r>
              <a:rPr kumimoji="1" lang="ja-JP" altLang="en-US" dirty="0"/>
              <a:t>　まで　</a:t>
            </a:r>
            <a:r>
              <a:rPr kumimoji="1" lang="en-US" altLang="ja-JP" dirty="0"/>
              <a:t>25</a:t>
            </a:r>
            <a:r>
              <a:rPr kumimoji="1" lang="ja-JP" altLang="en-US" dirty="0"/>
              <a:t>問　の質問があります。</a:t>
            </a:r>
            <a:endParaRPr kumimoji="1" lang="en-US" altLang="ja-JP" dirty="0"/>
          </a:p>
          <a:p>
            <a:r>
              <a:rPr kumimoji="1" lang="ja-JP" altLang="en-US" dirty="0"/>
              <a:t>　　これに回答してみてください。</a:t>
            </a:r>
            <a:endParaRPr kumimoji="1" lang="en-US" altLang="ja-JP" dirty="0"/>
          </a:p>
          <a:p>
            <a:r>
              <a:rPr kumimoji="1" lang="ja-JP" altLang="en-US" dirty="0"/>
              <a:t>・　</a:t>
            </a:r>
            <a:r>
              <a:rPr kumimoji="1" lang="en-US" altLang="ja-JP" dirty="0"/>
              <a:t>Q25</a:t>
            </a:r>
            <a:r>
              <a:rPr kumimoji="1" lang="ja-JP" altLang="en-US" dirty="0"/>
              <a:t>まで回答したら、その合計点を出し、シートに記載している</a:t>
            </a:r>
            <a:endParaRPr kumimoji="1" lang="en-US" altLang="ja-JP" dirty="0"/>
          </a:p>
          <a:p>
            <a:r>
              <a:rPr kumimoji="1" lang="ja-JP" altLang="en-US" dirty="0"/>
              <a:t>　　ロコモ判定方法を参照して自身のロコモ度を判定してください。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2F29-D0CC-4CAA-84DB-E6A859F4B8B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24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75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26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2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04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438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432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896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16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38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83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76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00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00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9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78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29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59C1-A71E-45D0-8F29-448185CE5847}" type="datetimeFigureOut">
              <a:rPr kumimoji="1" lang="ja-JP" altLang="en-US" smtClean="0"/>
              <a:t>2026/6/21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5BB361-C17C-4E50-BC06-C67A4FE0A4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87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locomo-joa.jp/check/test/stand-up#tes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ocomo-joa.jp/check/locotre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ocomo-joa.jp/check/locotre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locomo-joa.jp/check/locotr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ocomo-joa.jp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ocomo-joa.jp/check/test/locomo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3A9A8-C264-DB18-74F8-EA6DD8588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D598EA-CD07-8FF9-4272-AD2AB4977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074" y="64218"/>
            <a:ext cx="10661290" cy="1261258"/>
          </a:xfrm>
        </p:spPr>
        <p:txBody>
          <a:bodyPr/>
          <a:lstStyle/>
          <a:p>
            <a:pPr algn="l"/>
            <a:r>
              <a:rPr lang="ja-JP" altLang="en-US" sz="4000" dirty="0">
                <a:solidFill>
                  <a:schemeClr val="tx1"/>
                </a:solidFill>
              </a:rPr>
              <a:t> </a:t>
            </a:r>
            <a:r>
              <a:rPr lang="ja-JP" altLang="en-US" sz="3200" dirty="0">
                <a:solidFill>
                  <a:schemeClr val="tx1"/>
                </a:solidFill>
              </a:rPr>
              <a:t>危険体感講習会で行う</a:t>
            </a:r>
            <a:br>
              <a:rPr lang="en-US" altLang="ja-JP" sz="4000" dirty="0">
                <a:solidFill>
                  <a:schemeClr val="tx1"/>
                </a:solidFill>
              </a:rPr>
            </a:br>
            <a:r>
              <a:rPr lang="ja-JP" altLang="en-US" sz="4000" dirty="0">
                <a:solidFill>
                  <a:schemeClr val="tx1"/>
                </a:solidFill>
              </a:rPr>
              <a:t>　ロコモ度チェックとロコモトレーニング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59ECD752-A4F1-3B7E-38F5-97E0023790DB}"/>
              </a:ext>
            </a:extLst>
          </p:cNvPr>
          <p:cNvSpPr txBox="1">
            <a:spLocks/>
          </p:cNvSpPr>
          <p:nvPr/>
        </p:nvSpPr>
        <p:spPr>
          <a:xfrm>
            <a:off x="811981" y="1445665"/>
            <a:ext cx="5784492" cy="1607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＜　最初に　＞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１．ロコモティブシンドロームとは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２．労働災害の増加とロコモの関係</a:t>
            </a:r>
            <a:endParaRPr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609A0E12-097A-C943-DE7C-007BC05DF926}"/>
              </a:ext>
            </a:extLst>
          </p:cNvPr>
          <p:cNvSpPr txBox="1">
            <a:spLocks/>
          </p:cNvSpPr>
          <p:nvPr/>
        </p:nvSpPr>
        <p:spPr>
          <a:xfrm>
            <a:off x="6096000" y="1731648"/>
            <a:ext cx="4930126" cy="20735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＜　ロコモ度チェック　＞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１．ロコモ２５（２５の質問）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２．椅子立ち上がり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３．開眼／閉眼 片脚立ち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endParaRPr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B130EA-F8BE-ABB0-958D-7AB1D1A8EFA9}"/>
              </a:ext>
            </a:extLst>
          </p:cNvPr>
          <p:cNvSpPr txBox="1">
            <a:spLocks/>
          </p:cNvSpPr>
          <p:nvPr/>
        </p:nvSpPr>
        <p:spPr>
          <a:xfrm>
            <a:off x="1405025" y="3470282"/>
            <a:ext cx="3140363" cy="960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＜ラジオ体操 第一＞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en-US" altLang="ja-JP" sz="2400" b="1" dirty="0">
                <a:solidFill>
                  <a:schemeClr val="tx1"/>
                </a:solidFill>
              </a:rPr>
              <a:t>  </a:t>
            </a:r>
            <a:r>
              <a:rPr lang="ja-JP" altLang="en-US" sz="2400" b="1" dirty="0">
                <a:solidFill>
                  <a:schemeClr val="tx1"/>
                </a:solidFill>
              </a:rPr>
              <a:t>　　体ほぐし</a:t>
            </a:r>
            <a:endParaRPr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9ADB9AD1-E992-7E8F-6B7C-F4A59F892620}"/>
              </a:ext>
            </a:extLst>
          </p:cNvPr>
          <p:cNvSpPr txBox="1">
            <a:spLocks/>
          </p:cNvSpPr>
          <p:nvPr/>
        </p:nvSpPr>
        <p:spPr>
          <a:xfrm>
            <a:off x="4135852" y="4084668"/>
            <a:ext cx="4664362" cy="20735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＜　ロコモトレーニング　＞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１．スクワット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２．片脚立ち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３．ヒールレイズ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endParaRPr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D9444AA-B42E-CD29-3B26-0A39BFBACD8A}"/>
              </a:ext>
            </a:extLst>
          </p:cNvPr>
          <p:cNvSpPr txBox="1">
            <a:spLocks/>
          </p:cNvSpPr>
          <p:nvPr/>
        </p:nvSpPr>
        <p:spPr>
          <a:xfrm>
            <a:off x="3704227" y="6262878"/>
            <a:ext cx="8120344" cy="5533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2800" b="1" dirty="0">
                <a:solidFill>
                  <a:schemeClr val="tx1"/>
                </a:solidFill>
              </a:rPr>
              <a:t>（公社）神奈川労務安全衛生協会　小田原支部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8C12-14BB-09E7-C761-B1BBE905D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DE2758-7227-620E-77F0-8956BE9B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4701" y="85507"/>
            <a:ext cx="6172199" cy="630964"/>
          </a:xfrm>
        </p:spPr>
        <p:txBody>
          <a:bodyPr/>
          <a:lstStyle/>
          <a:p>
            <a:pPr algn="l"/>
            <a:r>
              <a:rPr kumimoji="1" lang="ja-JP" altLang="en-US" sz="3200" dirty="0">
                <a:solidFill>
                  <a:schemeClr val="tx1"/>
                </a:solidFill>
              </a:rPr>
              <a:t>ラジオ体操 第一（体ほぐし）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F404F213-346D-CC2B-F9AA-402C82A24FD5}"/>
              </a:ext>
            </a:extLst>
          </p:cNvPr>
          <p:cNvSpPr txBox="1">
            <a:spLocks/>
          </p:cNvSpPr>
          <p:nvPr/>
        </p:nvSpPr>
        <p:spPr>
          <a:xfrm>
            <a:off x="297383" y="45094"/>
            <a:ext cx="4763568" cy="522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2400" dirty="0">
                <a:solidFill>
                  <a:schemeClr val="tx1"/>
                </a:solidFill>
              </a:rPr>
              <a:t>ロコモ度テスト に入る前に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C2208FA-681B-E7DB-846B-984D698E5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86" y="607955"/>
            <a:ext cx="11090408" cy="61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7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9B9FA-B233-7E97-848A-8C0B368E2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903575-ACCE-57DC-6196-5920F949D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626" y="626336"/>
            <a:ext cx="5827581" cy="1004355"/>
          </a:xfrm>
        </p:spPr>
        <p:txBody>
          <a:bodyPr/>
          <a:lstStyle/>
          <a:p>
            <a:pPr algn="l"/>
            <a:r>
              <a:rPr lang="ja-JP" altLang="en-US" dirty="0">
                <a:solidFill>
                  <a:schemeClr val="tx1"/>
                </a:solidFill>
              </a:rPr>
              <a:t>立ち上がりテスト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16A8730-2654-DA7C-4869-3BA402EC82E1}"/>
              </a:ext>
            </a:extLst>
          </p:cNvPr>
          <p:cNvGrpSpPr/>
          <p:nvPr/>
        </p:nvGrpSpPr>
        <p:grpSpPr>
          <a:xfrm>
            <a:off x="6022112" y="6053056"/>
            <a:ext cx="6047647" cy="697980"/>
            <a:chOff x="6096000" y="6040411"/>
            <a:chExt cx="6047647" cy="697980"/>
          </a:xfrm>
          <a:solidFill>
            <a:schemeClr val="bg1"/>
          </a:solidFill>
        </p:grpSpPr>
        <p:sp>
          <p:nvSpPr>
            <p:cNvPr id="11" name="字幕 2">
              <a:extLst>
                <a:ext uri="{FF2B5EF4-FFF2-40B4-BE49-F238E27FC236}">
                  <a16:creationId xmlns:a16="http://schemas.microsoft.com/office/drawing/2014/main" id="{C27CA2A2-FDC6-B2B3-DBB7-8F399C346E61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6256044"/>
              <a:ext cx="869660" cy="482347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2000" b="1" dirty="0">
                  <a:solidFill>
                    <a:schemeClr val="tx1"/>
                  </a:solidFill>
                </a:rPr>
                <a:t>出典</a:t>
              </a:r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72FDEE4-1EF3-EB2A-2172-D0909A2F2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2218" y="6040411"/>
              <a:ext cx="5401429" cy="666843"/>
            </a:xfrm>
            <a:prstGeom prst="rect">
              <a:avLst/>
            </a:prstGeom>
            <a:grpFill/>
          </p:spPr>
        </p:pic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B452EB58-E0B8-4EBE-B882-7DFB8A81C373}"/>
              </a:ext>
            </a:extLst>
          </p:cNvPr>
          <p:cNvSpPr txBox="1">
            <a:spLocks/>
          </p:cNvSpPr>
          <p:nvPr/>
        </p:nvSpPr>
        <p:spPr>
          <a:xfrm>
            <a:off x="837133" y="36352"/>
            <a:ext cx="5427912" cy="74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ロコモ度テスト その２</a:t>
            </a: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432685D9-C4F9-8578-A895-E8411836FB77}"/>
              </a:ext>
            </a:extLst>
          </p:cNvPr>
          <p:cNvSpPr txBox="1">
            <a:spLocks/>
          </p:cNvSpPr>
          <p:nvPr/>
        </p:nvSpPr>
        <p:spPr>
          <a:xfrm>
            <a:off x="837133" y="1728797"/>
            <a:ext cx="5094126" cy="2113306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b="1" dirty="0">
                <a:solidFill>
                  <a:srgbClr val="FF0000"/>
                </a:solidFill>
              </a:rPr>
              <a:t>＜注意事項＞　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2000" b="1" dirty="0">
                <a:solidFill>
                  <a:srgbClr val="FF0000"/>
                </a:solidFill>
              </a:rPr>
              <a:t>・無理をしない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2000" b="1" dirty="0">
                <a:solidFill>
                  <a:srgbClr val="FF0000"/>
                </a:solidFill>
              </a:rPr>
              <a:t>・テスト中、膝に痛みが起きそうな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2000" b="1" dirty="0">
                <a:solidFill>
                  <a:srgbClr val="FF0000"/>
                </a:solidFill>
              </a:rPr>
              <a:t>　場合は中止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2000" b="1" dirty="0">
                <a:solidFill>
                  <a:srgbClr val="FF0000"/>
                </a:solidFill>
              </a:rPr>
              <a:t>・反動をつけると後方に転倒の恐れあり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2FD7DE6D-5C77-7FC8-214D-A27498FA84AD}"/>
              </a:ext>
            </a:extLst>
          </p:cNvPr>
          <p:cNvSpPr txBox="1">
            <a:spLocks/>
          </p:cNvSpPr>
          <p:nvPr/>
        </p:nvSpPr>
        <p:spPr>
          <a:xfrm>
            <a:off x="605645" y="5075906"/>
            <a:ext cx="7132025" cy="977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＜基本姿勢＞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反動をつけないために胸の前で腕を交差させる</a:t>
            </a: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974CB7C0-AC88-4DEF-B3C8-36D4FE30A86B}"/>
              </a:ext>
            </a:extLst>
          </p:cNvPr>
          <p:cNvSpPr txBox="1">
            <a:spLocks/>
          </p:cNvSpPr>
          <p:nvPr/>
        </p:nvSpPr>
        <p:spPr>
          <a:xfrm>
            <a:off x="2221626" y="4274331"/>
            <a:ext cx="4082090" cy="382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b="1" dirty="0">
                <a:solidFill>
                  <a:schemeClr val="tx1"/>
                </a:solidFill>
              </a:rPr>
              <a:t>・　椅子高さ ４０ｃｍで実施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419B72E-31B3-0CDA-BDB1-08EAD1182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034" y="1595917"/>
            <a:ext cx="4525006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DD593-184C-DF91-80B1-ACD9F9F2E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8B976-3F95-9DF8-0EE7-4C0F4F5D1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626" y="626336"/>
            <a:ext cx="5827581" cy="1004355"/>
          </a:xfrm>
        </p:spPr>
        <p:txBody>
          <a:bodyPr/>
          <a:lstStyle/>
          <a:p>
            <a:pPr algn="l"/>
            <a:r>
              <a:rPr lang="ja-JP" altLang="en-US" dirty="0">
                <a:solidFill>
                  <a:schemeClr val="tx1"/>
                </a:solidFill>
              </a:rPr>
              <a:t>立ち上がりテスト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613800F-00A9-539E-C7FC-E0020B6AFC2C}"/>
              </a:ext>
            </a:extLst>
          </p:cNvPr>
          <p:cNvGrpSpPr/>
          <p:nvPr/>
        </p:nvGrpSpPr>
        <p:grpSpPr>
          <a:xfrm>
            <a:off x="6022112" y="6053056"/>
            <a:ext cx="6047647" cy="697980"/>
            <a:chOff x="6096000" y="6040411"/>
            <a:chExt cx="6047647" cy="697980"/>
          </a:xfrm>
          <a:solidFill>
            <a:schemeClr val="bg1"/>
          </a:solidFill>
        </p:grpSpPr>
        <p:sp>
          <p:nvSpPr>
            <p:cNvPr id="11" name="字幕 2">
              <a:extLst>
                <a:ext uri="{FF2B5EF4-FFF2-40B4-BE49-F238E27FC236}">
                  <a16:creationId xmlns:a16="http://schemas.microsoft.com/office/drawing/2014/main" id="{A79645DE-34CB-3B7A-EA9E-C9A8EF9D8EB3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6256044"/>
              <a:ext cx="869660" cy="482347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2000" b="1" dirty="0">
                  <a:solidFill>
                    <a:schemeClr val="tx1"/>
                  </a:solidFill>
                </a:rPr>
                <a:t>出典</a:t>
              </a:r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AE85BFB-3984-C05B-DEAB-B2C3D4C66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2218" y="6040411"/>
              <a:ext cx="5401429" cy="666843"/>
            </a:xfrm>
            <a:prstGeom prst="rect">
              <a:avLst/>
            </a:prstGeom>
            <a:grpFill/>
          </p:spPr>
        </p:pic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8C059E0A-779D-43F8-2A9E-12A927A91AEF}"/>
              </a:ext>
            </a:extLst>
          </p:cNvPr>
          <p:cNvSpPr txBox="1">
            <a:spLocks/>
          </p:cNvSpPr>
          <p:nvPr/>
        </p:nvSpPr>
        <p:spPr>
          <a:xfrm>
            <a:off x="837133" y="36352"/>
            <a:ext cx="5427912" cy="74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ロコモ度テスト その２</a:t>
            </a: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887B6E06-19F9-3224-2C5E-8624A47F52EA}"/>
              </a:ext>
            </a:extLst>
          </p:cNvPr>
          <p:cNvSpPr txBox="1">
            <a:spLocks/>
          </p:cNvSpPr>
          <p:nvPr/>
        </p:nvSpPr>
        <p:spPr>
          <a:xfrm>
            <a:off x="1039634" y="5120822"/>
            <a:ext cx="3525908" cy="382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b="1" dirty="0">
                <a:solidFill>
                  <a:schemeClr val="tx1"/>
                </a:solidFill>
              </a:rPr>
              <a:t>・　判定基準：別紙参照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19C85B-3C30-C902-08AA-4546D4D8EA4D}"/>
              </a:ext>
            </a:extLst>
          </p:cNvPr>
          <p:cNvSpPr txBox="1"/>
          <p:nvPr/>
        </p:nvSpPr>
        <p:spPr>
          <a:xfrm>
            <a:off x="2707536" y="5672400"/>
            <a:ext cx="5827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200" dirty="0">
                <a:hlinkClick r:id="rId4"/>
              </a:rPr>
              <a:t>立ち上がりテスト | ロコモONLINE | 日本整形外科学会公式 ロコモティブシンドローム予防啓発公式サイト</a:t>
            </a:r>
            <a:endParaRPr lang="ja-JP" altLang="en-US" sz="1200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BB33CC-BBA9-E2DE-E902-21A31011B0B7}"/>
              </a:ext>
            </a:extLst>
          </p:cNvPr>
          <p:cNvGrpSpPr/>
          <p:nvPr/>
        </p:nvGrpSpPr>
        <p:grpSpPr>
          <a:xfrm>
            <a:off x="215805" y="1589898"/>
            <a:ext cx="5109611" cy="3361377"/>
            <a:chOff x="197679" y="1687329"/>
            <a:chExt cx="5109611" cy="3361377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2BB947D-FFDE-98D7-6941-16D97CA12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679" y="1687329"/>
              <a:ext cx="5109611" cy="33613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字幕 2">
              <a:extLst>
                <a:ext uri="{FF2B5EF4-FFF2-40B4-BE49-F238E27FC236}">
                  <a16:creationId xmlns:a16="http://schemas.microsoft.com/office/drawing/2014/main" id="{D7B12BDE-1DCF-D42B-030A-2FB9629B98D8}"/>
                </a:ext>
              </a:extLst>
            </p:cNvPr>
            <p:cNvSpPr txBox="1">
              <a:spLocks/>
            </p:cNvSpPr>
            <p:nvPr/>
          </p:nvSpPr>
          <p:spPr>
            <a:xfrm>
              <a:off x="1781356" y="4509377"/>
              <a:ext cx="1383111" cy="49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2000" b="1" dirty="0">
                  <a:solidFill>
                    <a:schemeClr val="tx1"/>
                  </a:solidFill>
                </a:rPr>
                <a:t>両脚立ち</a:t>
              </a:r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F1C16F7-70A3-3CC2-0D21-15CCBE4F7BDC}"/>
              </a:ext>
            </a:extLst>
          </p:cNvPr>
          <p:cNvGrpSpPr/>
          <p:nvPr/>
        </p:nvGrpSpPr>
        <p:grpSpPr>
          <a:xfrm>
            <a:off x="5589877" y="1589898"/>
            <a:ext cx="6430272" cy="3402113"/>
            <a:chOff x="5601756" y="1629274"/>
            <a:chExt cx="6430272" cy="3402113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E41DE99-CE1C-5A95-CB83-BE63231AA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1756" y="1629274"/>
              <a:ext cx="6430272" cy="33627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字幕 2">
              <a:extLst>
                <a:ext uri="{FF2B5EF4-FFF2-40B4-BE49-F238E27FC236}">
                  <a16:creationId xmlns:a16="http://schemas.microsoft.com/office/drawing/2014/main" id="{8B1B1DA4-834E-1CB1-B112-AC4507D64BC5}"/>
                </a:ext>
              </a:extLst>
            </p:cNvPr>
            <p:cNvSpPr txBox="1">
              <a:spLocks/>
            </p:cNvSpPr>
            <p:nvPr/>
          </p:nvSpPr>
          <p:spPr>
            <a:xfrm>
              <a:off x="8178704" y="4529007"/>
              <a:ext cx="1357772" cy="5023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2000" b="1" dirty="0">
                  <a:solidFill>
                    <a:schemeClr val="tx1"/>
                  </a:solidFill>
                </a:rPr>
                <a:t>片脚立ち</a:t>
              </a:r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64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BAF4C-23CD-804C-DC76-955EB1E1E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9AA2C820-2596-ECF6-C60E-1853748BE981}"/>
              </a:ext>
            </a:extLst>
          </p:cNvPr>
          <p:cNvSpPr txBox="1">
            <a:spLocks/>
          </p:cNvSpPr>
          <p:nvPr/>
        </p:nvSpPr>
        <p:spPr>
          <a:xfrm>
            <a:off x="542157" y="4692873"/>
            <a:ext cx="7132025" cy="15822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＜基本姿勢＞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反動をつけないために胸の前で腕を交差させる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en-US" altLang="ja-JP" sz="2400" b="1" dirty="0">
                <a:solidFill>
                  <a:schemeClr val="tx1"/>
                </a:solidFill>
              </a:rPr>
              <a:t>30</a:t>
            </a:r>
            <a:r>
              <a:rPr lang="ja-JP" altLang="en-US" sz="2400" b="1" dirty="0">
                <a:solidFill>
                  <a:schemeClr val="tx1"/>
                </a:solidFill>
              </a:rPr>
              <a:t>秒間で何回立ち上がれるか、自分で数える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136AF74-0149-4C22-C4C6-718F5E955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176" y="1374015"/>
            <a:ext cx="4525006" cy="361047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E80AEDF-9C33-24FE-F5E5-A384093E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970" y="626336"/>
            <a:ext cx="9326209" cy="100435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schemeClr val="tx1"/>
                </a:solidFill>
              </a:rPr>
              <a:t>30</a:t>
            </a:r>
            <a:r>
              <a:rPr lang="ja-JP" altLang="en-US" dirty="0">
                <a:solidFill>
                  <a:schemeClr val="tx1"/>
                </a:solidFill>
              </a:rPr>
              <a:t>秒 椅子立ち上がりテスト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298B9F1-AD2C-EE8D-75A4-3AD9A7FA0839}"/>
              </a:ext>
            </a:extLst>
          </p:cNvPr>
          <p:cNvSpPr txBox="1">
            <a:spLocks/>
          </p:cNvSpPr>
          <p:nvPr/>
        </p:nvSpPr>
        <p:spPr>
          <a:xfrm>
            <a:off x="837133" y="36352"/>
            <a:ext cx="5427912" cy="74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ロコモ度テスト その３</a:t>
            </a: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9C602843-682F-898A-64A8-91C056576B2B}"/>
              </a:ext>
            </a:extLst>
          </p:cNvPr>
          <p:cNvSpPr txBox="1">
            <a:spLocks/>
          </p:cNvSpPr>
          <p:nvPr/>
        </p:nvSpPr>
        <p:spPr>
          <a:xfrm>
            <a:off x="4333046" y="6417575"/>
            <a:ext cx="3525908" cy="382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b="1" dirty="0">
                <a:solidFill>
                  <a:schemeClr val="tx1"/>
                </a:solidFill>
              </a:rPr>
              <a:t>・　判定基準：別紙参照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B130EB6-BF63-C893-CFDC-FE9C610CA699}"/>
              </a:ext>
            </a:extLst>
          </p:cNvPr>
          <p:cNvGrpSpPr/>
          <p:nvPr/>
        </p:nvGrpSpPr>
        <p:grpSpPr>
          <a:xfrm>
            <a:off x="7243905" y="4692873"/>
            <a:ext cx="4619947" cy="533204"/>
            <a:chOff x="6096000" y="6040411"/>
            <a:chExt cx="6047647" cy="697980"/>
          </a:xfrm>
          <a:solidFill>
            <a:schemeClr val="bg1"/>
          </a:solidFill>
        </p:grpSpPr>
        <p:sp>
          <p:nvSpPr>
            <p:cNvPr id="6" name="字幕 2">
              <a:extLst>
                <a:ext uri="{FF2B5EF4-FFF2-40B4-BE49-F238E27FC236}">
                  <a16:creationId xmlns:a16="http://schemas.microsoft.com/office/drawing/2014/main" id="{2FB0FCE6-4C52-45F6-55AE-356B02D21850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6256044"/>
              <a:ext cx="869660" cy="482347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8C37EE5-9088-0167-C7BF-7C676E66B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2218" y="6040411"/>
              <a:ext cx="5401429" cy="66684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9770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33385-EE13-24A9-84F2-59D5AE51B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86577A14-3B6E-6684-2B3A-419917BD63A5}"/>
              </a:ext>
            </a:extLst>
          </p:cNvPr>
          <p:cNvSpPr txBox="1">
            <a:spLocks/>
          </p:cNvSpPr>
          <p:nvPr/>
        </p:nvSpPr>
        <p:spPr>
          <a:xfrm>
            <a:off x="530661" y="1630691"/>
            <a:ext cx="7132025" cy="40159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＜基本姿勢＞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・両手を腰に当て、片脚立ちの姿勢をとる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（片足を前方に挙げる）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・姿勢は、支持脚の膝を伸ばし、もう一方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の足を前方に挙げ、挙げた脚は支持脚に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触れない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・足が床に触れたり、支持脚の位置がズレ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るまでの時間を計測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07EF0E7-745B-0E3B-843D-F77432D55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971" y="626336"/>
            <a:ext cx="7997030" cy="1004355"/>
          </a:xfrm>
        </p:spPr>
        <p:txBody>
          <a:bodyPr/>
          <a:lstStyle/>
          <a:p>
            <a:pPr algn="l"/>
            <a:r>
              <a:rPr lang="ja-JP" altLang="en-US" b="1" dirty="0">
                <a:solidFill>
                  <a:schemeClr val="tx1"/>
                </a:solidFill>
              </a:rPr>
              <a:t>開眼</a:t>
            </a:r>
            <a:r>
              <a:rPr lang="ja-JP" altLang="en-US" dirty="0">
                <a:solidFill>
                  <a:schemeClr val="tx1"/>
                </a:solidFill>
              </a:rPr>
              <a:t> 片脚立ちテスト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4A441E0-70C4-92FB-3486-83917E2C3A68}"/>
              </a:ext>
            </a:extLst>
          </p:cNvPr>
          <p:cNvSpPr txBox="1">
            <a:spLocks/>
          </p:cNvSpPr>
          <p:nvPr/>
        </p:nvSpPr>
        <p:spPr>
          <a:xfrm>
            <a:off x="837133" y="36352"/>
            <a:ext cx="5427912" cy="74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ロコモ度テスト その４</a:t>
            </a: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13793BCE-31F5-27B7-065A-469C56C01F15}"/>
              </a:ext>
            </a:extLst>
          </p:cNvPr>
          <p:cNvSpPr txBox="1">
            <a:spLocks/>
          </p:cNvSpPr>
          <p:nvPr/>
        </p:nvSpPr>
        <p:spPr>
          <a:xfrm>
            <a:off x="732596" y="5984286"/>
            <a:ext cx="3525908" cy="382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b="1" dirty="0">
                <a:solidFill>
                  <a:schemeClr val="tx1"/>
                </a:solidFill>
              </a:rPr>
              <a:t>・　判定基準：別紙参照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6EF0FC7-6444-400E-4E74-9356B38E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5" y="470154"/>
            <a:ext cx="3438964" cy="59176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526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2C83-A2CE-C118-5660-20496E802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4DF895FA-8953-311F-5A01-848F0F984D9C}"/>
              </a:ext>
            </a:extLst>
          </p:cNvPr>
          <p:cNvSpPr txBox="1">
            <a:spLocks/>
          </p:cNvSpPr>
          <p:nvPr/>
        </p:nvSpPr>
        <p:spPr>
          <a:xfrm>
            <a:off x="530661" y="1630691"/>
            <a:ext cx="7132025" cy="44399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＜基本姿勢＞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・両手を腰に当て、片脚立ちの姿勢をとる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（片足を前方に挙げる）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・姿勢は、支持脚の膝を伸ばし、もう一方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の足を前方に挙げ、挙げた脚は支持脚に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触れない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・この状態から目を閉じる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・足が床に触れたり、支持脚の位置がズレ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るまでの時間を計測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6A7C38-516E-E1E2-0E0A-A49C6F7CC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971" y="626336"/>
            <a:ext cx="7997030" cy="1004355"/>
          </a:xfrm>
        </p:spPr>
        <p:txBody>
          <a:bodyPr/>
          <a:lstStyle/>
          <a:p>
            <a:pPr algn="l"/>
            <a:r>
              <a:rPr lang="ja-JP" altLang="en-US" b="1" dirty="0">
                <a:solidFill>
                  <a:schemeClr val="tx1"/>
                </a:solidFill>
              </a:rPr>
              <a:t>閉眼 </a:t>
            </a:r>
            <a:r>
              <a:rPr lang="ja-JP" altLang="en-US" dirty="0">
                <a:solidFill>
                  <a:schemeClr val="tx1"/>
                </a:solidFill>
              </a:rPr>
              <a:t>片脚立ちテスト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1E187CF4-D29D-D698-FABD-EA1E3EE865D3}"/>
              </a:ext>
            </a:extLst>
          </p:cNvPr>
          <p:cNvSpPr txBox="1">
            <a:spLocks/>
          </p:cNvSpPr>
          <p:nvPr/>
        </p:nvSpPr>
        <p:spPr>
          <a:xfrm>
            <a:off x="837133" y="36352"/>
            <a:ext cx="7461620" cy="74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ロコモ度テスト その５</a:t>
            </a: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80BC9AB1-4CE4-F050-DF9E-38E47B590045}"/>
              </a:ext>
            </a:extLst>
          </p:cNvPr>
          <p:cNvSpPr txBox="1">
            <a:spLocks/>
          </p:cNvSpPr>
          <p:nvPr/>
        </p:nvSpPr>
        <p:spPr>
          <a:xfrm>
            <a:off x="1297746" y="6292850"/>
            <a:ext cx="3525908" cy="382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b="1" dirty="0">
                <a:solidFill>
                  <a:schemeClr val="tx1"/>
                </a:solidFill>
              </a:rPr>
              <a:t>・　判定基準：別紙参照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3B3194-4BD3-DBA7-75F0-C20E2E63A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753" y="461665"/>
            <a:ext cx="3388796" cy="59494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3314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61AD1-C4CD-1F79-6FCA-517D842B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01E4A1-379C-ED72-F8E7-E24C0734B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310" y="604652"/>
            <a:ext cx="4233380" cy="577265"/>
          </a:xfrm>
        </p:spPr>
        <p:txBody>
          <a:bodyPr/>
          <a:lstStyle/>
          <a:p>
            <a:pPr algn="l"/>
            <a:r>
              <a:rPr lang="ja-JP" altLang="en-US" sz="2400" dirty="0">
                <a:solidFill>
                  <a:schemeClr val="tx1"/>
                </a:solidFill>
              </a:rPr>
              <a:t>＜立ち上がりテスト＞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72B406A-6247-C941-EC39-9A91D4203C93}"/>
              </a:ext>
            </a:extLst>
          </p:cNvPr>
          <p:cNvSpPr txBox="1">
            <a:spLocks/>
          </p:cNvSpPr>
          <p:nvPr/>
        </p:nvSpPr>
        <p:spPr>
          <a:xfrm>
            <a:off x="837133" y="36352"/>
            <a:ext cx="5427912" cy="74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ロコモ度テスト 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D981115-0471-23DB-C62D-A5144C1AD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568" y="1413723"/>
            <a:ext cx="2629419" cy="1729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CE6D58C-4E6B-780E-D424-3AE2B9F0D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569" y="1373732"/>
            <a:ext cx="3300951" cy="1726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5414196-8149-0783-45EA-8BDEA45A7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415" y="1414097"/>
            <a:ext cx="2167452" cy="1729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7AA26D6-FAE9-4BCE-CFAE-CADE04526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045" y="4006468"/>
            <a:ext cx="1355658" cy="2332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325C4F6-7182-624E-E427-6D017EB98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7812" y="4006468"/>
            <a:ext cx="1355658" cy="238000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13BAF30-F26C-F21B-B118-98FEA59627BF}"/>
              </a:ext>
            </a:extLst>
          </p:cNvPr>
          <p:cNvCxnSpPr/>
          <p:nvPr/>
        </p:nvCxnSpPr>
        <p:spPr>
          <a:xfrm>
            <a:off x="9369044" y="2236869"/>
            <a:ext cx="0" cy="68338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タイトル 1">
            <a:extLst>
              <a:ext uri="{FF2B5EF4-FFF2-40B4-BE49-F238E27FC236}">
                <a16:creationId xmlns:a16="http://schemas.microsoft.com/office/drawing/2014/main" id="{A11B4D6D-2178-12CB-E20F-0B88A11B7699}"/>
              </a:ext>
            </a:extLst>
          </p:cNvPr>
          <p:cNvSpPr txBox="1">
            <a:spLocks/>
          </p:cNvSpPr>
          <p:nvPr/>
        </p:nvSpPr>
        <p:spPr>
          <a:xfrm>
            <a:off x="1315986" y="3154571"/>
            <a:ext cx="4233380" cy="637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2400" dirty="0">
                <a:solidFill>
                  <a:schemeClr val="tx1"/>
                </a:solidFill>
              </a:rPr>
              <a:t>＜片脚立ちテスト＞</a:t>
            </a: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15981DAB-69C6-56C4-FAF9-81B36F448465}"/>
              </a:ext>
            </a:extLst>
          </p:cNvPr>
          <p:cNvSpPr txBox="1">
            <a:spLocks/>
          </p:cNvSpPr>
          <p:nvPr/>
        </p:nvSpPr>
        <p:spPr>
          <a:xfrm>
            <a:off x="4911103" y="3836568"/>
            <a:ext cx="6603173" cy="27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sz="2400" b="1" dirty="0">
                <a:solidFill>
                  <a:schemeClr val="tx1"/>
                </a:solidFill>
              </a:rPr>
              <a:t>・</a:t>
            </a:r>
            <a:r>
              <a:rPr lang="en-US" altLang="ja-JP" sz="2400" b="1" dirty="0">
                <a:solidFill>
                  <a:schemeClr val="tx1"/>
                </a:solidFill>
              </a:rPr>
              <a:t>20</a:t>
            </a:r>
            <a:r>
              <a:rPr lang="ja-JP" altLang="en-US" sz="2400" b="1" dirty="0">
                <a:solidFill>
                  <a:schemeClr val="tx1"/>
                </a:solidFill>
              </a:rPr>
              <a:t>代以降、足腰の筋肉が　年に１％ずつ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ja-JP" altLang="en-US" sz="2400" b="1" dirty="0">
                <a:solidFill>
                  <a:schemeClr val="tx1"/>
                </a:solidFill>
              </a:rPr>
              <a:t>　減っていくことを、知っていますか？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ja-JP" altLang="en-US" sz="2400" b="1" dirty="0">
                <a:solidFill>
                  <a:schemeClr val="tx1"/>
                </a:solidFill>
              </a:rPr>
              <a:t>・結果はどうでしたか？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ja-JP" altLang="en-US" sz="2400" b="1" dirty="0">
                <a:solidFill>
                  <a:schemeClr val="tx1"/>
                </a:solidFill>
              </a:rPr>
              <a:t>・年齢相応の体力レベルでしたか？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endParaRPr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39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7D98B-9CE4-BBE1-4154-C10F26A7A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D6EF90A-0BA0-AF06-B36D-5021252BBE64}"/>
              </a:ext>
            </a:extLst>
          </p:cNvPr>
          <p:cNvGrpSpPr/>
          <p:nvPr/>
        </p:nvGrpSpPr>
        <p:grpSpPr>
          <a:xfrm>
            <a:off x="6022112" y="6053056"/>
            <a:ext cx="6047647" cy="697980"/>
            <a:chOff x="6096000" y="6040411"/>
            <a:chExt cx="6047647" cy="697980"/>
          </a:xfrm>
          <a:solidFill>
            <a:schemeClr val="bg1"/>
          </a:solidFill>
        </p:grpSpPr>
        <p:sp>
          <p:nvSpPr>
            <p:cNvPr id="11" name="字幕 2">
              <a:extLst>
                <a:ext uri="{FF2B5EF4-FFF2-40B4-BE49-F238E27FC236}">
                  <a16:creationId xmlns:a16="http://schemas.microsoft.com/office/drawing/2014/main" id="{2D93A878-EBDC-5069-3948-660D95911AFA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6256044"/>
              <a:ext cx="869660" cy="482347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2000" b="1" dirty="0">
                  <a:solidFill>
                    <a:schemeClr val="tx1"/>
                  </a:solidFill>
                </a:rPr>
                <a:t>出典</a:t>
              </a:r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92A5E6E-BF92-676F-E87C-736851B8E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2218" y="6040411"/>
              <a:ext cx="5401429" cy="666843"/>
            </a:xfrm>
            <a:prstGeom prst="rect">
              <a:avLst/>
            </a:prstGeom>
            <a:grpFill/>
          </p:spPr>
        </p:pic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1A3EFFDB-DFB8-48D9-42D3-A97B6F71A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971" y="626336"/>
            <a:ext cx="7997030" cy="1004355"/>
          </a:xfrm>
        </p:spPr>
        <p:txBody>
          <a:bodyPr/>
          <a:lstStyle/>
          <a:p>
            <a:pPr algn="l"/>
            <a:r>
              <a:rPr lang="ja-JP" altLang="en-US" b="1" dirty="0">
                <a:solidFill>
                  <a:schemeClr val="tx1"/>
                </a:solidFill>
              </a:rPr>
              <a:t>　　　スクワット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8720771B-0AE4-1AC2-0C73-F80425D694BC}"/>
              </a:ext>
            </a:extLst>
          </p:cNvPr>
          <p:cNvSpPr txBox="1">
            <a:spLocks/>
          </p:cNvSpPr>
          <p:nvPr/>
        </p:nvSpPr>
        <p:spPr>
          <a:xfrm>
            <a:off x="837132" y="36352"/>
            <a:ext cx="10535718" cy="74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ロコモトレーニング 　その１（下肢筋力強化）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2F0A138-AD1F-65C2-319E-FE32E6DA5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306" y="1684154"/>
            <a:ext cx="1636038" cy="4702323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152F129-365B-C82E-96A2-C467AF5B323D}"/>
              </a:ext>
            </a:extLst>
          </p:cNvPr>
          <p:cNvGrpSpPr/>
          <p:nvPr/>
        </p:nvGrpSpPr>
        <p:grpSpPr>
          <a:xfrm>
            <a:off x="3105078" y="2867738"/>
            <a:ext cx="2597222" cy="3185318"/>
            <a:chOff x="4183054" y="2782877"/>
            <a:chExt cx="2306646" cy="2828946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0E97CA2-11E9-C1D8-DB79-294A90407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3054" y="2782877"/>
              <a:ext cx="2200291" cy="2828946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5E526B6-BDC4-26D2-E1B8-E4717DA89FA6}"/>
                </a:ext>
              </a:extLst>
            </p:cNvPr>
            <p:cNvSpPr/>
            <p:nvPr/>
          </p:nvSpPr>
          <p:spPr>
            <a:xfrm>
              <a:off x="5765800" y="4197350"/>
              <a:ext cx="723900" cy="14144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字幕 2">
            <a:extLst>
              <a:ext uri="{FF2B5EF4-FFF2-40B4-BE49-F238E27FC236}">
                <a16:creationId xmlns:a16="http://schemas.microsoft.com/office/drawing/2014/main" id="{899431C0-CCF9-AC18-E244-47A7AAE51806}"/>
              </a:ext>
            </a:extLst>
          </p:cNvPr>
          <p:cNvSpPr txBox="1">
            <a:spLocks/>
          </p:cNvSpPr>
          <p:nvPr/>
        </p:nvSpPr>
        <p:spPr>
          <a:xfrm>
            <a:off x="5582547" y="1866670"/>
            <a:ext cx="6040583" cy="33397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＜基本姿勢＞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・足を肩幅に広げて立つ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</a:t>
            </a:r>
            <a:r>
              <a:rPr lang="ja-JP" altLang="ja-JP" sz="2400" b="1" dirty="0">
                <a:solidFill>
                  <a:schemeClr val="tx1"/>
                </a:solidFill>
              </a:rPr>
              <a:t>お尻を後ろに引くように、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</a:t>
            </a:r>
            <a:r>
              <a:rPr lang="ja-JP" altLang="ja-JP" sz="2400" b="1" dirty="0">
                <a:solidFill>
                  <a:schemeClr val="tx1"/>
                </a:solidFill>
              </a:rPr>
              <a:t>2~3秒間かけて</a:t>
            </a:r>
            <a:r>
              <a:rPr lang="ja-JP" altLang="ja-JP" sz="2400" b="1" dirty="0">
                <a:solidFill>
                  <a:srgbClr val="FF0000"/>
                </a:solidFill>
              </a:rPr>
              <a:t>ゆっくり</a:t>
            </a:r>
            <a:r>
              <a:rPr lang="ja-JP" altLang="ja-JP" sz="2400" b="1" dirty="0">
                <a:solidFill>
                  <a:schemeClr val="tx1"/>
                </a:solidFill>
              </a:rPr>
              <a:t>と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</a:t>
            </a:r>
            <a:r>
              <a:rPr lang="ja-JP" altLang="ja-JP" sz="2400" b="1" dirty="0">
                <a:solidFill>
                  <a:schemeClr val="tx1"/>
                </a:solidFill>
              </a:rPr>
              <a:t>膝を曲げ、</a:t>
            </a:r>
            <a:r>
              <a:rPr lang="ja-JP" altLang="ja-JP" sz="2400" b="1" dirty="0">
                <a:solidFill>
                  <a:srgbClr val="FF0000"/>
                </a:solidFill>
              </a:rPr>
              <a:t>ゆっくり元に戻り</a:t>
            </a:r>
            <a:r>
              <a:rPr lang="ja-JP" altLang="ja-JP" sz="2400" b="1" dirty="0">
                <a:solidFill>
                  <a:schemeClr val="tx1"/>
                </a:solidFill>
              </a:rPr>
              <a:t>ます。</a:t>
            </a:r>
            <a:r>
              <a:rPr lang="ja-JP" altLang="en-US" sz="2400" b="1" dirty="0">
                <a:solidFill>
                  <a:schemeClr val="tx1"/>
                </a:solidFill>
              </a:rPr>
              <a:t>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</a:t>
            </a:r>
            <a:r>
              <a:rPr lang="ja-JP" altLang="ja-JP" sz="2400" b="1" dirty="0">
                <a:solidFill>
                  <a:schemeClr val="tx1"/>
                </a:solidFill>
              </a:rPr>
              <a:t>５~６回で１セット、１日３セット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77EDD4-0752-52DA-55AC-6D04AEEA59E3}"/>
              </a:ext>
            </a:extLst>
          </p:cNvPr>
          <p:cNvSpPr txBox="1"/>
          <p:nvPr/>
        </p:nvSpPr>
        <p:spPr>
          <a:xfrm>
            <a:off x="5348698" y="5306560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>
                <a:hlinkClick r:id="rId6"/>
              </a:rPr>
              <a:t>ロコトレ | ロコモONLINE | 日本整形外科学会公式 ロコモティブシンドローム予防啓発公式サイト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517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4BC74-3D1C-EF03-14D1-03DA8EB17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0CCEFC3-7884-4A28-3232-0F7D43016A96}"/>
              </a:ext>
            </a:extLst>
          </p:cNvPr>
          <p:cNvGrpSpPr/>
          <p:nvPr/>
        </p:nvGrpSpPr>
        <p:grpSpPr>
          <a:xfrm>
            <a:off x="6022112" y="6053056"/>
            <a:ext cx="6047647" cy="697980"/>
            <a:chOff x="6096000" y="6040411"/>
            <a:chExt cx="6047647" cy="697980"/>
          </a:xfrm>
          <a:solidFill>
            <a:schemeClr val="bg1"/>
          </a:solidFill>
        </p:grpSpPr>
        <p:sp>
          <p:nvSpPr>
            <p:cNvPr id="11" name="字幕 2">
              <a:extLst>
                <a:ext uri="{FF2B5EF4-FFF2-40B4-BE49-F238E27FC236}">
                  <a16:creationId xmlns:a16="http://schemas.microsoft.com/office/drawing/2014/main" id="{862B009A-F5EE-E2FD-588E-99F113722BD2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6256044"/>
              <a:ext cx="869660" cy="482347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2000" b="1" dirty="0">
                  <a:solidFill>
                    <a:schemeClr val="tx1"/>
                  </a:solidFill>
                </a:rPr>
                <a:t>出典</a:t>
              </a:r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EBA5AC8-DC1E-1FC7-8F2A-FC7BF1FE0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2218" y="6040411"/>
              <a:ext cx="5401429" cy="666843"/>
            </a:xfrm>
            <a:prstGeom prst="rect">
              <a:avLst/>
            </a:prstGeom>
            <a:grpFill/>
          </p:spPr>
        </p:pic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8AB888F-7577-9D5C-8EA4-C36A6908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971" y="626336"/>
            <a:ext cx="7997030" cy="1004355"/>
          </a:xfrm>
        </p:spPr>
        <p:txBody>
          <a:bodyPr/>
          <a:lstStyle/>
          <a:p>
            <a:pPr algn="l"/>
            <a:r>
              <a:rPr lang="ja-JP" altLang="en-US" b="1" dirty="0">
                <a:solidFill>
                  <a:schemeClr val="tx1"/>
                </a:solidFill>
              </a:rPr>
              <a:t>　　　片脚立ち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28F56B2-9DC5-ACD4-7486-8411BE0E2CD8}"/>
              </a:ext>
            </a:extLst>
          </p:cNvPr>
          <p:cNvSpPr txBox="1">
            <a:spLocks/>
          </p:cNvSpPr>
          <p:nvPr/>
        </p:nvSpPr>
        <p:spPr>
          <a:xfrm>
            <a:off x="386282" y="36863"/>
            <a:ext cx="11177068" cy="74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ロコモトレーニング 　その２（バランス能力強化）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78012C0-5C60-8E63-D67F-6800DE099E8A}"/>
              </a:ext>
            </a:extLst>
          </p:cNvPr>
          <p:cNvSpPr txBox="1">
            <a:spLocks/>
          </p:cNvSpPr>
          <p:nvPr/>
        </p:nvSpPr>
        <p:spPr>
          <a:xfrm>
            <a:off x="4834662" y="2087883"/>
            <a:ext cx="4893538" cy="2255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600" b="1" dirty="0">
                <a:solidFill>
                  <a:schemeClr val="tx1"/>
                </a:solidFill>
              </a:rPr>
              <a:t>＜基本姿勢＞　</a:t>
            </a:r>
            <a:endParaRPr lang="en-US" altLang="ja-JP" sz="3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b="1" dirty="0">
                <a:solidFill>
                  <a:schemeClr val="tx1"/>
                </a:solidFill>
              </a:rPr>
              <a:t>・左右１分間 １セット</a:t>
            </a:r>
            <a:endParaRPr lang="en-US" altLang="ja-JP" sz="3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b="1" dirty="0">
                <a:solidFill>
                  <a:schemeClr val="tx1"/>
                </a:solidFill>
              </a:rPr>
              <a:t>　</a:t>
            </a:r>
            <a:r>
              <a:rPr lang="en-US" altLang="ja-JP" sz="3600" b="1" dirty="0">
                <a:solidFill>
                  <a:schemeClr val="tx1"/>
                </a:solidFill>
              </a:rPr>
              <a:t>1</a:t>
            </a:r>
            <a:r>
              <a:rPr lang="ja-JP" altLang="en-US" sz="3600" b="1" dirty="0">
                <a:solidFill>
                  <a:schemeClr val="tx1"/>
                </a:solidFill>
              </a:rPr>
              <a:t>日３セット</a:t>
            </a:r>
            <a:endParaRPr lang="en-US" altLang="ja-JP" sz="3600" b="1" dirty="0">
              <a:solidFill>
                <a:schemeClr val="tx1"/>
              </a:solidFill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884CD44-CBB9-F71D-BAB8-C6911695FF73}"/>
              </a:ext>
            </a:extLst>
          </p:cNvPr>
          <p:cNvGrpSpPr/>
          <p:nvPr/>
        </p:nvGrpSpPr>
        <p:grpSpPr>
          <a:xfrm>
            <a:off x="1483270" y="1712507"/>
            <a:ext cx="2482850" cy="4519157"/>
            <a:chOff x="1701800" y="1846324"/>
            <a:chExt cx="2367112" cy="4308497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792B8F4-FB05-43C2-1EA3-D78D886AD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0689" y="1846324"/>
              <a:ext cx="2189334" cy="4308497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FD2CFD6-76DA-4265-6D43-90429D36549A}"/>
                </a:ext>
              </a:extLst>
            </p:cNvPr>
            <p:cNvSpPr/>
            <p:nvPr/>
          </p:nvSpPr>
          <p:spPr>
            <a:xfrm>
              <a:off x="1701800" y="2101850"/>
              <a:ext cx="514350" cy="1390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F224B05D-9591-94C2-7C2F-F96CF2A321BA}"/>
                </a:ext>
              </a:extLst>
            </p:cNvPr>
            <p:cNvSpPr/>
            <p:nvPr/>
          </p:nvSpPr>
          <p:spPr>
            <a:xfrm>
              <a:off x="1790689" y="4128335"/>
              <a:ext cx="514350" cy="20264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4468E67D-83D3-A197-3EEF-566E59536612}"/>
                </a:ext>
              </a:extLst>
            </p:cNvPr>
            <p:cNvSpPr/>
            <p:nvPr/>
          </p:nvSpPr>
          <p:spPr>
            <a:xfrm>
              <a:off x="3715160" y="4553785"/>
              <a:ext cx="353752" cy="149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字幕 2">
            <a:extLst>
              <a:ext uri="{FF2B5EF4-FFF2-40B4-BE49-F238E27FC236}">
                <a16:creationId xmlns:a16="http://schemas.microsoft.com/office/drawing/2014/main" id="{FE9D6A68-27F8-C06B-8090-D8CCB1B4A4F0}"/>
              </a:ext>
            </a:extLst>
          </p:cNvPr>
          <p:cNvSpPr txBox="1">
            <a:spLocks/>
          </p:cNvSpPr>
          <p:nvPr/>
        </p:nvSpPr>
        <p:spPr>
          <a:xfrm>
            <a:off x="3652222" y="5000602"/>
            <a:ext cx="2020066" cy="9366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b="1" dirty="0">
                <a:solidFill>
                  <a:schemeClr val="tx1"/>
                </a:solidFill>
              </a:rPr>
              <a:t>・床につかない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000" b="1" dirty="0">
                <a:solidFill>
                  <a:schemeClr val="tx1"/>
                </a:solidFill>
              </a:rPr>
              <a:t>　程度に挙げる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252514-4444-DCF5-ACC1-AC7DFAC2F498}"/>
              </a:ext>
            </a:extLst>
          </p:cNvPr>
          <p:cNvSpPr txBox="1"/>
          <p:nvPr/>
        </p:nvSpPr>
        <p:spPr>
          <a:xfrm>
            <a:off x="5672288" y="5306486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>
                <a:hlinkClick r:id="rId5"/>
              </a:rPr>
              <a:t>ロコトレ | ロコモONLINE | 日本整形外科学会公式 ロコモティブシンドローム予防啓発公式サイト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8604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80686-C00D-D567-97E5-D3B648C59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8EA0811-B216-35B4-F6BD-123731C68E27}"/>
              </a:ext>
            </a:extLst>
          </p:cNvPr>
          <p:cNvGrpSpPr/>
          <p:nvPr/>
        </p:nvGrpSpPr>
        <p:grpSpPr>
          <a:xfrm>
            <a:off x="5997577" y="6032673"/>
            <a:ext cx="6047647" cy="697980"/>
            <a:chOff x="6096000" y="6040411"/>
            <a:chExt cx="6047647" cy="697980"/>
          </a:xfrm>
          <a:solidFill>
            <a:schemeClr val="bg1"/>
          </a:solidFill>
        </p:grpSpPr>
        <p:sp>
          <p:nvSpPr>
            <p:cNvPr id="11" name="字幕 2">
              <a:extLst>
                <a:ext uri="{FF2B5EF4-FFF2-40B4-BE49-F238E27FC236}">
                  <a16:creationId xmlns:a16="http://schemas.microsoft.com/office/drawing/2014/main" id="{1801BC28-DC1D-9B97-CE97-62099063D166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6256044"/>
              <a:ext cx="869660" cy="482347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2000" b="1" dirty="0">
                  <a:solidFill>
                    <a:schemeClr val="tx1"/>
                  </a:solidFill>
                </a:rPr>
                <a:t>出典</a:t>
              </a:r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A751359-4FDE-6F14-80DA-6BECE141D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2218" y="6040411"/>
              <a:ext cx="5401429" cy="666843"/>
            </a:xfrm>
            <a:prstGeom prst="rect">
              <a:avLst/>
            </a:prstGeom>
            <a:grpFill/>
          </p:spPr>
        </p:pic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8B9BC11-3F31-9037-0C64-6C6BB3BDA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971" y="626336"/>
            <a:ext cx="7997030" cy="1004355"/>
          </a:xfrm>
        </p:spPr>
        <p:txBody>
          <a:bodyPr/>
          <a:lstStyle/>
          <a:p>
            <a:pPr algn="l"/>
            <a:r>
              <a:rPr lang="ja-JP" altLang="en-US" b="1" dirty="0">
                <a:solidFill>
                  <a:schemeClr val="tx1"/>
                </a:solidFill>
              </a:rPr>
              <a:t>　　　ヒールレイズ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5C3B9EF-5FE9-4E9F-07A2-FB8FF51E8176}"/>
              </a:ext>
            </a:extLst>
          </p:cNvPr>
          <p:cNvSpPr txBox="1">
            <a:spLocks/>
          </p:cNvSpPr>
          <p:nvPr/>
        </p:nvSpPr>
        <p:spPr>
          <a:xfrm>
            <a:off x="837132" y="36352"/>
            <a:ext cx="7106717" cy="74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ロコモトレーニング 　その３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530A912-325A-D6A3-7498-F6613DDC4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470" y="3012925"/>
            <a:ext cx="1380319" cy="299284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E9B6ACA-C3FA-BEB8-94D1-54B8DF9EC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691" y="3048201"/>
            <a:ext cx="1247779" cy="300485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911F832-E1C4-6ACE-C521-9297C5824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380" y="1573946"/>
            <a:ext cx="2529612" cy="4535856"/>
          </a:xfrm>
          <a:prstGeom prst="rect">
            <a:avLst/>
          </a:prstGeom>
        </p:spPr>
      </p:pic>
      <p:sp>
        <p:nvSpPr>
          <p:cNvPr id="20" name="字幕 2">
            <a:extLst>
              <a:ext uri="{FF2B5EF4-FFF2-40B4-BE49-F238E27FC236}">
                <a16:creationId xmlns:a16="http://schemas.microsoft.com/office/drawing/2014/main" id="{C0F5AFA3-4DC9-EB13-C9AB-DB5F3BC791A3}"/>
              </a:ext>
            </a:extLst>
          </p:cNvPr>
          <p:cNvSpPr txBox="1">
            <a:spLocks/>
          </p:cNvSpPr>
          <p:nvPr/>
        </p:nvSpPr>
        <p:spPr>
          <a:xfrm>
            <a:off x="6456942" y="1953138"/>
            <a:ext cx="3992185" cy="246997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b="1" dirty="0">
                <a:solidFill>
                  <a:schemeClr val="tx1"/>
                </a:solidFill>
              </a:rPr>
              <a:t>＜基本姿勢＞　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200" b="1" dirty="0">
                <a:solidFill>
                  <a:schemeClr val="tx1"/>
                </a:solidFill>
              </a:rPr>
              <a:t>・</a:t>
            </a:r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r>
              <a:rPr lang="ja-JP" altLang="en-US" sz="3200" b="1" dirty="0">
                <a:solidFill>
                  <a:schemeClr val="tx1"/>
                </a:solidFill>
              </a:rPr>
              <a:t>日の回数の目安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200" b="1" dirty="0">
                <a:solidFill>
                  <a:schemeClr val="tx1"/>
                </a:solidFill>
              </a:rPr>
              <a:t>　１０～２０回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200" b="1" dirty="0">
                <a:solidFill>
                  <a:schemeClr val="tx1"/>
                </a:solidFill>
              </a:rPr>
              <a:t>　２～３セット</a:t>
            </a:r>
            <a:endParaRPr lang="en-US" altLang="ja-JP" sz="3200" b="1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2CC29C-F6B4-B711-2FFC-6AE375279005}"/>
              </a:ext>
            </a:extLst>
          </p:cNvPr>
          <p:cNvSpPr txBox="1"/>
          <p:nvPr/>
        </p:nvSpPr>
        <p:spPr>
          <a:xfrm>
            <a:off x="5997577" y="5317090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>
                <a:hlinkClick r:id="rId7"/>
              </a:rPr>
              <a:t>ロコトレ | ロコモONLINE | 日本整形外科学会公式 ロコモティブシンドローム予防啓発公式サイト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826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A168B-04E7-D031-DBCE-DA58F141A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753499-FE0B-3E60-D38C-DB6432DCA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763" y="109138"/>
            <a:ext cx="8549673" cy="1431563"/>
          </a:xfrm>
        </p:spPr>
        <p:txBody>
          <a:bodyPr/>
          <a:lstStyle/>
          <a:p>
            <a:pPr algn="l"/>
            <a:r>
              <a:rPr kumimoji="1" lang="ja-JP" altLang="en-US" sz="3600" dirty="0">
                <a:solidFill>
                  <a:schemeClr val="tx1"/>
                </a:solidFill>
              </a:rPr>
              <a:t>ロコモ度テスト と </a:t>
            </a:r>
            <a:r>
              <a:rPr lang="ja-JP" altLang="en-US" sz="3600" dirty="0">
                <a:solidFill>
                  <a:schemeClr val="tx1"/>
                </a:solidFill>
              </a:rPr>
              <a:t>ロコモトレーニング</a:t>
            </a:r>
            <a:r>
              <a:rPr kumimoji="1" lang="ja-JP" altLang="en-US" sz="3600" dirty="0">
                <a:solidFill>
                  <a:schemeClr val="tx1"/>
                </a:solidFill>
              </a:rPr>
              <a:t>　　　</a:t>
            </a:r>
            <a:br>
              <a:rPr kumimoji="1" lang="en-US" altLang="ja-JP" sz="3600" dirty="0">
                <a:solidFill>
                  <a:schemeClr val="tx1"/>
                </a:solidFill>
              </a:rPr>
            </a:br>
            <a:r>
              <a:rPr kumimoji="1" lang="ja-JP" altLang="en-US" sz="3600" dirty="0">
                <a:solidFill>
                  <a:schemeClr val="tx1"/>
                </a:solidFill>
              </a:rPr>
              <a:t>　　　　　　</a:t>
            </a:r>
            <a:r>
              <a:rPr lang="ja-JP" altLang="en-US" sz="3600" dirty="0">
                <a:solidFill>
                  <a:schemeClr val="tx1"/>
                </a:solidFill>
              </a:rPr>
              <a:t>実践にあたり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78CF8D8-2002-88F5-2631-4143D731C540}"/>
              </a:ext>
            </a:extLst>
          </p:cNvPr>
          <p:cNvGrpSpPr/>
          <p:nvPr/>
        </p:nvGrpSpPr>
        <p:grpSpPr>
          <a:xfrm>
            <a:off x="1810229" y="1716667"/>
            <a:ext cx="7884916" cy="4509825"/>
            <a:chOff x="1820616" y="1930126"/>
            <a:chExt cx="7884916" cy="4509825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4D80FDE1-2DCF-5F7A-8DCC-6605959D2731}"/>
                </a:ext>
              </a:extLst>
            </p:cNvPr>
            <p:cNvGrpSpPr/>
            <p:nvPr/>
          </p:nvGrpSpPr>
          <p:grpSpPr>
            <a:xfrm>
              <a:off x="2231011" y="5741971"/>
              <a:ext cx="6047647" cy="697980"/>
              <a:chOff x="6096000" y="6040411"/>
              <a:chExt cx="6047647" cy="697980"/>
            </a:xfrm>
            <a:solidFill>
              <a:schemeClr val="bg1"/>
            </a:solidFill>
          </p:grpSpPr>
          <p:sp>
            <p:nvSpPr>
              <p:cNvPr id="11" name="字幕 2">
                <a:extLst>
                  <a:ext uri="{FF2B5EF4-FFF2-40B4-BE49-F238E27FC236}">
                    <a16:creationId xmlns:a16="http://schemas.microsoft.com/office/drawing/2014/main" id="{D84E6A05-A54D-1D0A-AC0A-EC3E74F25F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6256044"/>
                <a:ext cx="869660" cy="482347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kumimoji="1"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kumimoji="1"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kumimoji="1"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kumimoji="1"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kumimoji="1"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kumimoji="1"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kumimoji="1"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kumimoji="1"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None/>
                  <a:defRPr kumimoji="1"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ja-JP" altLang="en-US" sz="2000" b="1" dirty="0">
                    <a:solidFill>
                      <a:schemeClr val="tx1"/>
                    </a:solidFill>
                  </a:rPr>
                  <a:t>出典</a:t>
                </a:r>
                <a:endParaRPr lang="en-US" altLang="ja-JP" sz="20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431C62D7-6FA8-3434-DA8F-D6E4C1956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2218" y="6040411"/>
                <a:ext cx="5401429" cy="666843"/>
              </a:xfrm>
              <a:prstGeom prst="rect">
                <a:avLst/>
              </a:prstGeom>
              <a:grpFill/>
            </p:spPr>
          </p:pic>
        </p:grpSp>
        <p:sp>
          <p:nvSpPr>
            <p:cNvPr id="4" name="字幕 2">
              <a:extLst>
                <a:ext uri="{FF2B5EF4-FFF2-40B4-BE49-F238E27FC236}">
                  <a16:creationId xmlns:a16="http://schemas.microsoft.com/office/drawing/2014/main" id="{039850E5-B30A-8C5D-8E83-2D33CA217AC5}"/>
                </a:ext>
              </a:extLst>
            </p:cNvPr>
            <p:cNvSpPr txBox="1">
              <a:spLocks/>
            </p:cNvSpPr>
            <p:nvPr/>
          </p:nvSpPr>
          <p:spPr>
            <a:xfrm>
              <a:off x="1820616" y="1930126"/>
              <a:ext cx="7884916" cy="350412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2400" b="1" dirty="0">
                  <a:solidFill>
                    <a:schemeClr val="tx1"/>
                  </a:solidFill>
                </a:rPr>
                <a:t>　これから実践する ロコモ関連情報 は</a:t>
              </a:r>
              <a:endParaRPr lang="en-US" altLang="ja-JP" sz="2400" b="1" dirty="0">
                <a:solidFill>
                  <a:schemeClr val="tx1"/>
                </a:solidFill>
              </a:endParaRPr>
            </a:p>
            <a:p>
              <a:pPr algn="l"/>
              <a:r>
                <a:rPr lang="ja-JP" altLang="en-US" sz="2400" b="1" dirty="0">
                  <a:solidFill>
                    <a:schemeClr val="tx1"/>
                  </a:solidFill>
                </a:rPr>
                <a:t>ロコモ</a:t>
              </a:r>
              <a:r>
                <a:rPr lang="en-US" altLang="ja-JP" sz="2400" b="1" dirty="0">
                  <a:solidFill>
                    <a:schemeClr val="tx1"/>
                  </a:solidFill>
                </a:rPr>
                <a:t>ONLINE </a:t>
              </a:r>
              <a:r>
                <a:rPr lang="ja-JP" altLang="en-US" sz="2400" b="1" dirty="0">
                  <a:solidFill>
                    <a:schemeClr val="tx1"/>
                  </a:solidFill>
                </a:rPr>
                <a:t>日本整形外科学会　</a:t>
              </a:r>
              <a:endParaRPr lang="en-US" altLang="ja-JP" sz="2400" b="1" dirty="0">
                <a:solidFill>
                  <a:schemeClr val="tx1"/>
                </a:solidFill>
              </a:endParaRPr>
            </a:p>
            <a:p>
              <a:pPr algn="l"/>
              <a:r>
                <a:rPr lang="ja-JP" altLang="en-US" sz="2400" b="1" dirty="0">
                  <a:solidFill>
                    <a:schemeClr val="tx1"/>
                  </a:solidFill>
                </a:rPr>
                <a:t>ロコモティブシンドローム予防啓発公式サイトから</a:t>
              </a:r>
              <a:endParaRPr lang="en-US" altLang="ja-JP" sz="2400" b="1" dirty="0">
                <a:solidFill>
                  <a:schemeClr val="tx1"/>
                </a:solidFill>
              </a:endParaRPr>
            </a:p>
            <a:p>
              <a:pPr algn="l"/>
              <a:r>
                <a:rPr lang="ja-JP" altLang="en-US" sz="2400" b="1" dirty="0">
                  <a:solidFill>
                    <a:schemeClr val="tx1"/>
                  </a:solidFill>
                </a:rPr>
                <a:t>「転載許可申請 」を行い、使用許可を得たうえで</a:t>
              </a:r>
              <a:endParaRPr lang="en-US" altLang="ja-JP" sz="2400" b="1" dirty="0">
                <a:solidFill>
                  <a:schemeClr val="tx1"/>
                </a:solidFill>
              </a:endParaRPr>
            </a:p>
            <a:p>
              <a:pPr algn="l"/>
              <a:r>
                <a:rPr lang="ja-JP" altLang="en-US" sz="2400" b="1" dirty="0">
                  <a:solidFill>
                    <a:schemeClr val="tx1"/>
                  </a:solidFill>
                </a:rPr>
                <a:t>本研修で活用させていただいております。</a:t>
              </a:r>
              <a:endParaRPr lang="en-US" altLang="ja-JP" sz="2400" b="1" dirty="0">
                <a:solidFill>
                  <a:schemeClr val="tx1"/>
                </a:solidFill>
              </a:endParaRPr>
            </a:p>
            <a:p>
              <a:pPr algn="l"/>
              <a:r>
                <a:rPr lang="ja-JP" altLang="ja-JP" sz="2400" dirty="0">
                  <a:hlinkClick r:id="rId4"/>
                </a:rPr>
                <a:t>ロコモONLINE | 日本整形外科学会公式 ロコモティブシンドローム予防啓発公式サイト</a:t>
              </a:r>
              <a:endParaRPr lang="en-US" altLang="ja-JP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883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25809-2225-8CF5-339E-2BEE31FC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591079-E418-6AA8-2B86-9A032F5D8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157" y="217212"/>
            <a:ext cx="10661290" cy="1261258"/>
          </a:xfrm>
        </p:spPr>
        <p:txBody>
          <a:bodyPr/>
          <a:lstStyle/>
          <a:p>
            <a:pPr algn="l"/>
            <a:r>
              <a:rPr lang="ja-JP" altLang="en-US" sz="4000" dirty="0">
                <a:solidFill>
                  <a:schemeClr val="tx1"/>
                </a:solidFill>
              </a:rPr>
              <a:t> </a:t>
            </a:r>
            <a:r>
              <a:rPr lang="ja-JP" altLang="en-US" sz="3200" dirty="0">
                <a:solidFill>
                  <a:schemeClr val="tx1"/>
                </a:solidFill>
              </a:rPr>
              <a:t>危険体感講習会で行う</a:t>
            </a:r>
            <a:br>
              <a:rPr lang="en-US" altLang="ja-JP" sz="4000" dirty="0">
                <a:solidFill>
                  <a:schemeClr val="tx1"/>
                </a:solidFill>
              </a:rPr>
            </a:br>
            <a:r>
              <a:rPr lang="ja-JP" altLang="en-US" sz="4000" dirty="0">
                <a:solidFill>
                  <a:schemeClr val="tx1"/>
                </a:solidFill>
              </a:rPr>
              <a:t>　ロコモ度チェックとロコモトレーニング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424E730-D18F-CCBB-7194-B0284200D550}"/>
              </a:ext>
            </a:extLst>
          </p:cNvPr>
          <p:cNvSpPr txBox="1">
            <a:spLocks/>
          </p:cNvSpPr>
          <p:nvPr/>
        </p:nvSpPr>
        <p:spPr>
          <a:xfrm>
            <a:off x="2327632" y="6039738"/>
            <a:ext cx="8120344" cy="5533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2800" b="1" dirty="0">
                <a:solidFill>
                  <a:schemeClr val="tx1"/>
                </a:solidFill>
              </a:rPr>
              <a:t>（公社）神奈川労務安全衛生協会　小田原支部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931D811C-3757-1437-568E-5BC22404DF4D}"/>
              </a:ext>
            </a:extLst>
          </p:cNvPr>
          <p:cNvSpPr txBox="1">
            <a:spLocks/>
          </p:cNvSpPr>
          <p:nvPr/>
        </p:nvSpPr>
        <p:spPr>
          <a:xfrm>
            <a:off x="1155654" y="1694183"/>
            <a:ext cx="10464301" cy="412984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600" b="1" dirty="0">
                <a:solidFill>
                  <a:schemeClr val="tx1"/>
                </a:solidFill>
              </a:rPr>
              <a:t>最後に、</a:t>
            </a:r>
            <a:endParaRPr lang="en-US" altLang="ja-JP" sz="3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b="1" dirty="0">
                <a:solidFill>
                  <a:schemeClr val="tx1"/>
                </a:solidFill>
              </a:rPr>
              <a:t>人生１００年時代</a:t>
            </a:r>
            <a:endParaRPr lang="en-US" altLang="ja-JP" sz="3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b="1" dirty="0">
                <a:solidFill>
                  <a:schemeClr val="tx1"/>
                </a:solidFill>
              </a:rPr>
              <a:t>　自身の「運動器の健康状態」を知り</a:t>
            </a:r>
            <a:endParaRPr lang="en-US" altLang="ja-JP" sz="3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b="1" dirty="0">
                <a:solidFill>
                  <a:schemeClr val="tx1"/>
                </a:solidFill>
              </a:rPr>
              <a:t>　維持・改善する習慣を身に着けることが</a:t>
            </a:r>
            <a:endParaRPr lang="en-US" altLang="ja-JP" sz="3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b="1" dirty="0">
                <a:solidFill>
                  <a:schemeClr val="tx1"/>
                </a:solidFill>
              </a:rPr>
              <a:t>　「健康寿命を延ばす秘訣」でもあることを</a:t>
            </a:r>
            <a:endParaRPr lang="en-US" altLang="ja-JP" sz="3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b="1" dirty="0">
                <a:solidFill>
                  <a:schemeClr val="tx1"/>
                </a:solidFill>
              </a:rPr>
              <a:t>　ロコモ研修で認識できると幸いです。</a:t>
            </a:r>
            <a:endParaRPr lang="en-US" altLang="ja-JP" sz="3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b="1" dirty="0">
                <a:solidFill>
                  <a:schemeClr val="tx1"/>
                </a:solidFill>
              </a:rPr>
              <a:t>　</a:t>
            </a:r>
            <a:endParaRPr lang="en-US" altLang="ja-JP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1FE71-61AE-DC57-186D-AF6A8641F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375ACF-4C28-EBDB-B4F3-6E8C693DD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969" y="-18096"/>
            <a:ext cx="8940576" cy="615594"/>
          </a:xfrm>
        </p:spPr>
        <p:txBody>
          <a:bodyPr/>
          <a:lstStyle/>
          <a:p>
            <a:pPr algn="l"/>
            <a:r>
              <a:rPr lang="ja-JP" altLang="en-US" sz="2800" b="1" dirty="0">
                <a:solidFill>
                  <a:schemeClr val="tx1"/>
                </a:solidFill>
              </a:rPr>
              <a:t>ロコモの理解：ロコモティブシンドロームとは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BC276F8-9D50-2414-17AE-C865A35FEFD4}"/>
              </a:ext>
            </a:extLst>
          </p:cNvPr>
          <p:cNvGrpSpPr/>
          <p:nvPr/>
        </p:nvGrpSpPr>
        <p:grpSpPr>
          <a:xfrm>
            <a:off x="6861097" y="6297102"/>
            <a:ext cx="5214639" cy="468567"/>
            <a:chOff x="5995976" y="6096973"/>
            <a:chExt cx="6147671" cy="666843"/>
          </a:xfrm>
          <a:solidFill>
            <a:schemeClr val="bg1"/>
          </a:solidFill>
        </p:grpSpPr>
        <p:sp>
          <p:nvSpPr>
            <p:cNvPr id="11" name="字幕 2">
              <a:extLst>
                <a:ext uri="{FF2B5EF4-FFF2-40B4-BE49-F238E27FC236}">
                  <a16:creationId xmlns:a16="http://schemas.microsoft.com/office/drawing/2014/main" id="{5DAA63D9-698D-5B43-F79E-5CB63D652B42}"/>
                </a:ext>
              </a:extLst>
            </p:cNvPr>
            <p:cNvSpPr txBox="1">
              <a:spLocks/>
            </p:cNvSpPr>
            <p:nvPr/>
          </p:nvSpPr>
          <p:spPr>
            <a:xfrm>
              <a:off x="5995976" y="6203628"/>
              <a:ext cx="869660" cy="482347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2000" b="1" dirty="0">
                  <a:solidFill>
                    <a:schemeClr val="tx1"/>
                  </a:solidFill>
                </a:rPr>
                <a:t>出典</a:t>
              </a:r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F54ED87-F433-6B0D-4BFA-D42624144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2218" y="6096973"/>
              <a:ext cx="5401429" cy="666843"/>
            </a:xfrm>
            <a:prstGeom prst="rect">
              <a:avLst/>
            </a:prstGeom>
            <a:grpFill/>
          </p:spPr>
        </p:pic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14149649-E50F-415C-D8E8-FFDE1C09D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596" y="604163"/>
            <a:ext cx="10254808" cy="57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7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79FA7-D0A3-AA98-DACE-D55049D7B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1C568-71B9-C584-0ADB-28F92F0A3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044" y="119634"/>
            <a:ext cx="6170212" cy="644388"/>
          </a:xfrm>
        </p:spPr>
        <p:txBody>
          <a:bodyPr/>
          <a:lstStyle/>
          <a:p>
            <a:pPr algn="l"/>
            <a:r>
              <a:rPr kumimoji="1" lang="ja-JP" altLang="en-US" sz="4000" dirty="0">
                <a:solidFill>
                  <a:schemeClr val="tx1"/>
                </a:solidFill>
              </a:rPr>
              <a:t>ロコモ講習導入の</a:t>
            </a:r>
            <a:r>
              <a:rPr lang="ja-JP" altLang="en-US" sz="4000" dirty="0">
                <a:solidFill>
                  <a:schemeClr val="tx1"/>
                </a:solidFill>
              </a:rPr>
              <a:t>背景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A9FF7486-C60D-0BB0-EA2C-C7D1B864F660}"/>
              </a:ext>
            </a:extLst>
          </p:cNvPr>
          <p:cNvSpPr txBox="1">
            <a:spLocks/>
          </p:cNvSpPr>
          <p:nvPr/>
        </p:nvSpPr>
        <p:spPr>
          <a:xfrm>
            <a:off x="7087466" y="6463220"/>
            <a:ext cx="4781261" cy="27514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b="1" dirty="0">
                <a:solidFill>
                  <a:schemeClr val="tx1"/>
                </a:solidFill>
              </a:rPr>
              <a:t>小田原支部 役員事業場 アンケート集計結果より</a:t>
            </a:r>
            <a:endParaRPr lang="en-US" altLang="ja-JP" sz="1600" b="1" dirty="0">
              <a:solidFill>
                <a:schemeClr val="tx1"/>
              </a:solidFill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0597BC6D-AB1C-1A07-410C-BDCE54472F59}"/>
              </a:ext>
            </a:extLst>
          </p:cNvPr>
          <p:cNvSpPr txBox="1">
            <a:spLocks/>
          </p:cNvSpPr>
          <p:nvPr/>
        </p:nvSpPr>
        <p:spPr>
          <a:xfrm>
            <a:off x="184456" y="4025750"/>
            <a:ext cx="5214363" cy="2437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＊これは、小田原＜神奈川＜全国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同じ傾向。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＊足元でも起こっている、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共通災害の原因分析を進める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活動をスタート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endParaRPr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FF58FA6E-2ED5-84F8-A772-71A09C417154}"/>
              </a:ext>
            </a:extLst>
          </p:cNvPr>
          <p:cNvSpPr txBox="1">
            <a:spLocks/>
          </p:cNvSpPr>
          <p:nvPr/>
        </p:nvSpPr>
        <p:spPr>
          <a:xfrm>
            <a:off x="71976" y="901746"/>
            <a:ext cx="5326843" cy="295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＜小田原支部の労災調査＞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・最近６年間の災害発生調査より、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「３大災害」は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「転倒」、「切れ・こすれ」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「挟まれ・巻き込まれ」と判明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 ・</a:t>
            </a:r>
            <a:r>
              <a:rPr lang="ja-JP" altLang="en-US" sz="2400" b="1" dirty="0">
                <a:solidFill>
                  <a:srgbClr val="FF0000"/>
                </a:solidFill>
              </a:rPr>
              <a:t>特に「転倒災害」が年々増加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E1A325-91ED-AFC8-1386-27D17F5DB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261" y="726298"/>
            <a:ext cx="6945283" cy="56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749E5-59B0-620F-0527-9E4C67E9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字幕 2">
            <a:extLst>
              <a:ext uri="{FF2B5EF4-FFF2-40B4-BE49-F238E27FC236}">
                <a16:creationId xmlns:a16="http://schemas.microsoft.com/office/drawing/2014/main" id="{7161DFF4-E72E-8823-14E9-00A33E85AEC1}"/>
              </a:ext>
            </a:extLst>
          </p:cNvPr>
          <p:cNvSpPr txBox="1">
            <a:spLocks/>
          </p:cNvSpPr>
          <p:nvPr/>
        </p:nvSpPr>
        <p:spPr>
          <a:xfrm>
            <a:off x="7105939" y="6407804"/>
            <a:ext cx="4781261" cy="27514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b="1" dirty="0">
                <a:solidFill>
                  <a:schemeClr val="tx1"/>
                </a:solidFill>
              </a:rPr>
              <a:t>小田原支部 役員事業場 アンケート集計結果より</a:t>
            </a:r>
            <a:endParaRPr lang="en-US" altLang="ja-JP" sz="1600" b="1" dirty="0">
              <a:solidFill>
                <a:schemeClr val="tx1"/>
              </a:solidFill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EE4D0951-B894-B999-E8CB-9CC7CA485350}"/>
              </a:ext>
            </a:extLst>
          </p:cNvPr>
          <p:cNvSpPr txBox="1">
            <a:spLocks/>
          </p:cNvSpPr>
          <p:nvPr/>
        </p:nvSpPr>
        <p:spPr>
          <a:xfrm>
            <a:off x="156423" y="886835"/>
            <a:ext cx="5214363" cy="3220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b="1" dirty="0">
                <a:solidFill>
                  <a:schemeClr val="tx1"/>
                </a:solidFill>
              </a:rPr>
              <a:t>＜転倒災害の発生状況＞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・転倒災害の発生状況は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「つまずき」「バランス崩し」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「滑り」が多い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・被災者は高年齢労働者に多く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　重症度も高い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endParaRPr lang="en-US" altLang="ja-JP" sz="2400" b="1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1C76A2-A265-4B18-80E3-5B9BB4564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165" y="989195"/>
            <a:ext cx="7222412" cy="5193435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DF7A47E-1D12-D247-DDD3-3787B841AE1B}"/>
              </a:ext>
            </a:extLst>
          </p:cNvPr>
          <p:cNvGrpSpPr/>
          <p:nvPr/>
        </p:nvGrpSpPr>
        <p:grpSpPr>
          <a:xfrm>
            <a:off x="0" y="4107185"/>
            <a:ext cx="5214363" cy="2445196"/>
            <a:chOff x="0" y="4382331"/>
            <a:chExt cx="5214363" cy="2445196"/>
          </a:xfrm>
        </p:grpSpPr>
        <p:sp>
          <p:nvSpPr>
            <p:cNvPr id="2" name="字幕 2">
              <a:extLst>
                <a:ext uri="{FF2B5EF4-FFF2-40B4-BE49-F238E27FC236}">
                  <a16:creationId xmlns:a16="http://schemas.microsoft.com/office/drawing/2014/main" id="{F0519BFB-BFD2-E119-D91E-EAFCA83BB54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177730"/>
              <a:ext cx="5214363" cy="164979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2400" b="1" dirty="0">
                  <a:solidFill>
                    <a:schemeClr val="tx1"/>
                  </a:solidFill>
                </a:rPr>
                <a:t>・</a:t>
              </a:r>
              <a:r>
                <a:rPr lang="ja-JP" altLang="en-US" sz="2400" b="1" dirty="0">
                  <a:solidFill>
                    <a:srgbClr val="FF0000"/>
                  </a:solidFill>
                </a:rPr>
                <a:t>あらゆる業種で増加</a:t>
              </a:r>
              <a:r>
                <a:rPr lang="ja-JP" altLang="en-US" sz="2400" b="1" dirty="0">
                  <a:solidFill>
                    <a:schemeClr val="tx1"/>
                  </a:solidFill>
                </a:rPr>
                <a:t>しており、</a:t>
              </a:r>
              <a:endParaRPr lang="en-US" altLang="ja-JP" sz="2400" b="1" dirty="0">
                <a:solidFill>
                  <a:schemeClr val="tx1"/>
                </a:solidFill>
              </a:endParaRPr>
            </a:p>
            <a:p>
              <a:pPr algn="l"/>
              <a:r>
                <a:rPr lang="ja-JP" altLang="en-US" sz="2400" b="1" dirty="0">
                  <a:solidFill>
                    <a:schemeClr val="tx1"/>
                  </a:solidFill>
                </a:rPr>
                <a:t>　個人の作業行動に起因する</a:t>
              </a:r>
              <a:endParaRPr lang="en-US" altLang="ja-JP" sz="3200" b="1" dirty="0">
                <a:solidFill>
                  <a:schemeClr val="tx1"/>
                </a:solidFill>
              </a:endParaRPr>
            </a:p>
            <a:p>
              <a:pPr algn="l"/>
              <a:r>
                <a:rPr lang="ja-JP" altLang="en-US" sz="3200" b="1" dirty="0">
                  <a:solidFill>
                    <a:srgbClr val="FF0000"/>
                  </a:solidFill>
                </a:rPr>
                <a:t>「行動災害」</a:t>
              </a:r>
              <a:r>
                <a:rPr lang="ja-JP" altLang="en-US" sz="2400" b="1" dirty="0">
                  <a:solidFill>
                    <a:schemeClr val="tx1"/>
                  </a:solidFill>
                </a:rPr>
                <a:t>と言われている</a:t>
              </a:r>
              <a:endParaRPr lang="en-US" altLang="ja-JP" sz="2400" b="1" dirty="0">
                <a:solidFill>
                  <a:schemeClr val="tx1"/>
                </a:solidFill>
              </a:endParaRPr>
            </a:p>
            <a:p>
              <a:pPr algn="l"/>
              <a:endParaRPr lang="en-US" altLang="ja-JP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矢印: 下 4">
              <a:extLst>
                <a:ext uri="{FF2B5EF4-FFF2-40B4-BE49-F238E27FC236}">
                  <a16:creationId xmlns:a16="http://schemas.microsoft.com/office/drawing/2014/main" id="{9206D8FA-EA70-4CD2-7EC8-9FD6408D2C0F}"/>
                </a:ext>
              </a:extLst>
            </p:cNvPr>
            <p:cNvSpPr/>
            <p:nvPr/>
          </p:nvSpPr>
          <p:spPr>
            <a:xfrm>
              <a:off x="1705477" y="4382331"/>
              <a:ext cx="771023" cy="576151"/>
            </a:xfrm>
            <a:prstGeom prst="downArrow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B2CBFE54-2C61-841E-2AFC-CB2DE2299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044" y="119634"/>
            <a:ext cx="7648030" cy="644388"/>
          </a:xfrm>
        </p:spPr>
        <p:txBody>
          <a:bodyPr/>
          <a:lstStyle/>
          <a:p>
            <a:pPr algn="l"/>
            <a:r>
              <a:rPr kumimoji="1" lang="ja-JP" altLang="en-US" sz="4000" dirty="0">
                <a:solidFill>
                  <a:schemeClr val="tx1"/>
                </a:solidFill>
              </a:rPr>
              <a:t>ロコモ講習導入の</a:t>
            </a:r>
            <a:r>
              <a:rPr lang="ja-JP" altLang="en-US" sz="4000" dirty="0">
                <a:solidFill>
                  <a:schemeClr val="tx1"/>
                </a:solidFill>
              </a:rPr>
              <a:t>背景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A4EC9-3ECA-07D3-C0F1-12FD0D061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字幕 2">
            <a:extLst>
              <a:ext uri="{FF2B5EF4-FFF2-40B4-BE49-F238E27FC236}">
                <a16:creationId xmlns:a16="http://schemas.microsoft.com/office/drawing/2014/main" id="{AED1603F-CD4B-A5DF-ED87-BB810EB6E9F8}"/>
              </a:ext>
            </a:extLst>
          </p:cNvPr>
          <p:cNvSpPr txBox="1">
            <a:spLocks/>
          </p:cNvSpPr>
          <p:nvPr/>
        </p:nvSpPr>
        <p:spPr>
          <a:xfrm>
            <a:off x="8236247" y="6486871"/>
            <a:ext cx="3734081" cy="27514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>
                <a:solidFill>
                  <a:schemeClr val="tx1"/>
                </a:solidFill>
              </a:rPr>
              <a:t>小田原支部 役員事業場 アンケート集計結果より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6DCF55FB-1E0D-82F0-2EFD-F82D19326A87}"/>
              </a:ext>
            </a:extLst>
          </p:cNvPr>
          <p:cNvSpPr txBox="1">
            <a:spLocks/>
          </p:cNvSpPr>
          <p:nvPr/>
        </p:nvSpPr>
        <p:spPr>
          <a:xfrm>
            <a:off x="466000" y="664247"/>
            <a:ext cx="4216836" cy="12550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 dirty="0">
                <a:solidFill>
                  <a:schemeClr val="tx1"/>
                </a:solidFill>
              </a:rPr>
              <a:t>＜転倒災害 発生要因＞</a:t>
            </a:r>
            <a:r>
              <a:rPr lang="en-US" altLang="ja-JP" sz="2800" b="1" dirty="0">
                <a:solidFill>
                  <a:schemeClr val="tx1"/>
                </a:solidFill>
              </a:rPr>
              <a:t>            </a:t>
            </a:r>
            <a:r>
              <a:rPr lang="ja-JP" altLang="en-US" sz="2800" b="1" dirty="0">
                <a:solidFill>
                  <a:schemeClr val="tx1"/>
                </a:solidFill>
              </a:rPr>
              <a:t>　　　</a:t>
            </a:r>
            <a:r>
              <a:rPr lang="ja-JP" altLang="en-US" sz="2400" b="1" dirty="0">
                <a:solidFill>
                  <a:schemeClr val="tx1"/>
                </a:solidFill>
              </a:rPr>
              <a:t>＊ 高齢者の</a:t>
            </a:r>
            <a:r>
              <a:rPr lang="en-US" altLang="ja-JP" sz="2400" b="1" dirty="0">
                <a:solidFill>
                  <a:schemeClr val="tx1"/>
                </a:solidFill>
              </a:rPr>
              <a:t>                     </a:t>
            </a:r>
            <a:r>
              <a:rPr lang="ja-JP" altLang="en-US" sz="2400" b="1" dirty="0">
                <a:solidFill>
                  <a:schemeClr val="tx1"/>
                </a:solidFill>
              </a:rPr>
              <a:t>「身体機能低下」と 連動 </a:t>
            </a:r>
            <a:endParaRPr lang="en-US" altLang="ja-JP" sz="2400" b="1" dirty="0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6BCFB27-243B-2D6B-5C60-B1531B402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292" y="908473"/>
            <a:ext cx="7574933" cy="5482056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5542A74E-F94B-E582-AC39-065A1653E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044" y="119634"/>
            <a:ext cx="7897412" cy="644388"/>
          </a:xfrm>
        </p:spPr>
        <p:txBody>
          <a:bodyPr/>
          <a:lstStyle/>
          <a:p>
            <a:pPr algn="l"/>
            <a:r>
              <a:rPr kumimoji="1" lang="ja-JP" altLang="en-US" sz="4000" dirty="0">
                <a:solidFill>
                  <a:schemeClr val="tx1"/>
                </a:solidFill>
              </a:rPr>
              <a:t>ロコモ講習導入の</a:t>
            </a:r>
            <a:r>
              <a:rPr lang="ja-JP" altLang="en-US" sz="4000" dirty="0">
                <a:solidFill>
                  <a:schemeClr val="tx1"/>
                </a:solidFill>
              </a:rPr>
              <a:t>背景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6E0297F-D9BD-A5B7-2322-9395E1D84621}"/>
              </a:ext>
            </a:extLst>
          </p:cNvPr>
          <p:cNvGrpSpPr/>
          <p:nvPr/>
        </p:nvGrpSpPr>
        <p:grpSpPr>
          <a:xfrm>
            <a:off x="465999" y="1885974"/>
            <a:ext cx="3967458" cy="4935442"/>
            <a:chOff x="465999" y="1885974"/>
            <a:chExt cx="3967458" cy="493544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8B63E3D-6DC8-3AF0-0977-802AC30E7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834" y="2199363"/>
              <a:ext cx="3859623" cy="4103133"/>
            </a:xfrm>
            <a:prstGeom prst="rect">
              <a:avLst/>
            </a:prstGeom>
          </p:spPr>
        </p:pic>
        <p:sp>
          <p:nvSpPr>
            <p:cNvPr id="9" name="テキスト ボックス 16">
              <a:extLst>
                <a:ext uri="{FF2B5EF4-FFF2-40B4-BE49-F238E27FC236}">
                  <a16:creationId xmlns:a16="http://schemas.microsoft.com/office/drawing/2014/main" id="{FD007E6A-3048-2E46-8C10-81EB8EB5C870}"/>
                </a:ext>
              </a:extLst>
            </p:cNvPr>
            <p:cNvSpPr txBox="1"/>
            <p:nvPr/>
          </p:nvSpPr>
          <p:spPr>
            <a:xfrm>
              <a:off x="465999" y="1885974"/>
              <a:ext cx="2557563" cy="3597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00"/>
                </a:lnSpc>
                <a:defRPr/>
              </a:pPr>
              <a:r>
                <a:rPr lang="ja-JP" altLang="en-US" sz="1200" b="1" dirty="0">
                  <a:latin typeface="+mn-ea"/>
                </a:rPr>
                <a:t>（資料）向老者の心身機能の特性</a:t>
              </a:r>
              <a:endParaRPr lang="ja-JP" altLang="en-US" sz="1200" dirty="0"/>
            </a:p>
          </p:txBody>
        </p:sp>
        <p:sp>
          <p:nvSpPr>
            <p:cNvPr id="12" name="テキスト ボックス 18">
              <a:extLst>
                <a:ext uri="{FF2B5EF4-FFF2-40B4-BE49-F238E27FC236}">
                  <a16:creationId xmlns:a16="http://schemas.microsoft.com/office/drawing/2014/main" id="{86E2DF11-227C-A82B-4870-E4FAB3DA1160}"/>
                </a:ext>
              </a:extLst>
            </p:cNvPr>
            <p:cNvSpPr txBox="1"/>
            <p:nvPr/>
          </p:nvSpPr>
          <p:spPr>
            <a:xfrm>
              <a:off x="1294939" y="6390529"/>
              <a:ext cx="3128043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100" b="1" dirty="0">
                  <a:latin typeface="+mn-ea"/>
                </a:rPr>
                <a:t>20</a:t>
              </a:r>
              <a:r>
                <a:rPr lang="ja-JP" altLang="en-US" sz="1100" b="1" dirty="0">
                  <a:latin typeface="+mn-ea"/>
                </a:rPr>
                <a:t>～</a:t>
              </a:r>
              <a:r>
                <a:rPr lang="en-US" altLang="ja-JP" sz="1100" b="1" dirty="0">
                  <a:latin typeface="+mn-ea"/>
                </a:rPr>
                <a:t>24</a:t>
              </a:r>
              <a:r>
                <a:rPr lang="ja-JP" altLang="en-US" sz="1100" b="1" dirty="0">
                  <a:latin typeface="+mn-ea"/>
                </a:rPr>
                <a:t>歳ないし最高期を基準としてみた、</a:t>
              </a:r>
              <a:endParaRPr lang="en-US" altLang="ja-JP" sz="1100" b="1" dirty="0">
                <a:latin typeface="+mn-ea"/>
              </a:endParaRPr>
            </a:p>
            <a:p>
              <a:r>
                <a:rPr lang="en-US" altLang="ja-JP" sz="1100" b="1" dirty="0">
                  <a:latin typeface="+mn-ea"/>
                </a:rPr>
                <a:t>55</a:t>
              </a:r>
              <a:r>
                <a:rPr lang="ja-JP" altLang="en-US" sz="1100" b="1" dirty="0">
                  <a:latin typeface="+mn-ea"/>
                </a:rPr>
                <a:t>～</a:t>
              </a:r>
              <a:r>
                <a:rPr lang="en-US" altLang="ja-JP" sz="1100" b="1" dirty="0">
                  <a:latin typeface="+mn-ea"/>
                </a:rPr>
                <a:t>59</a:t>
              </a:r>
              <a:r>
                <a:rPr lang="ja-JP" altLang="en-US" sz="1100" b="1" dirty="0">
                  <a:latin typeface="+mn-ea"/>
                </a:rPr>
                <a:t>歳の年齢者の各種機能水準の相対関係　</a:t>
              </a: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49F9809D-4E45-0C2B-A6AF-9C34F37625C8}"/>
                </a:ext>
              </a:extLst>
            </p:cNvPr>
            <p:cNvGrpSpPr/>
            <p:nvPr/>
          </p:nvGrpSpPr>
          <p:grpSpPr>
            <a:xfrm>
              <a:off x="868218" y="5717309"/>
              <a:ext cx="517237" cy="810943"/>
              <a:chOff x="868218" y="5717309"/>
              <a:chExt cx="517237" cy="810943"/>
            </a:xfrm>
          </p:grpSpPr>
          <p:cxnSp>
            <p:nvCxnSpPr>
              <p:cNvPr id="15" name="直線矢印コネクタ 14">
                <a:extLst>
                  <a:ext uri="{FF2B5EF4-FFF2-40B4-BE49-F238E27FC236}">
                    <a16:creationId xmlns:a16="http://schemas.microsoft.com/office/drawing/2014/main" id="{76B7D6EA-9AAD-5FDB-EC8C-DBA1F6EBC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218" y="6528252"/>
                <a:ext cx="318886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5B07D096-3799-E7D2-06B9-2632396E15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8218" y="5717309"/>
                <a:ext cx="517237" cy="81094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585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35EBF-C359-F0D9-74E9-0C994A01A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字幕 2">
            <a:extLst>
              <a:ext uri="{FF2B5EF4-FFF2-40B4-BE49-F238E27FC236}">
                <a16:creationId xmlns:a16="http://schemas.microsoft.com/office/drawing/2014/main" id="{87745DDD-AFF6-66E7-8E18-1954C3E162C8}"/>
              </a:ext>
            </a:extLst>
          </p:cNvPr>
          <p:cNvSpPr txBox="1">
            <a:spLocks/>
          </p:cNvSpPr>
          <p:nvPr/>
        </p:nvSpPr>
        <p:spPr>
          <a:xfrm>
            <a:off x="377093" y="6413446"/>
            <a:ext cx="5454233" cy="27514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600" b="1" dirty="0">
                <a:solidFill>
                  <a:schemeClr val="tx1"/>
                </a:solidFill>
              </a:rPr>
              <a:t>2024</a:t>
            </a:r>
            <a:r>
              <a:rPr lang="ja-JP" altLang="en-US" sz="1600" b="1" dirty="0">
                <a:solidFill>
                  <a:schemeClr val="tx1"/>
                </a:solidFill>
              </a:rPr>
              <a:t> 全国安全週間 小田原地区推進大会 報告資料より</a:t>
            </a:r>
            <a:endParaRPr lang="en-US" altLang="ja-JP" sz="1600" b="1" dirty="0">
              <a:solidFill>
                <a:schemeClr val="tx1"/>
              </a:solidFill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1BEC2600-6E0F-822A-003D-50880AF99AC1}"/>
              </a:ext>
            </a:extLst>
          </p:cNvPr>
          <p:cNvSpPr txBox="1">
            <a:spLocks/>
          </p:cNvSpPr>
          <p:nvPr/>
        </p:nvSpPr>
        <p:spPr>
          <a:xfrm>
            <a:off x="1438781" y="588189"/>
            <a:ext cx="8535080" cy="47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＜ 災害実態調査から転倒災害対策の考え方を整理 ＞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endParaRPr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AFC180F-1B1F-EBE0-6160-B55A82E1F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7529" y="87750"/>
            <a:ext cx="4997192" cy="644388"/>
          </a:xfrm>
        </p:spPr>
        <p:txBody>
          <a:bodyPr/>
          <a:lstStyle/>
          <a:p>
            <a:pPr algn="l"/>
            <a:r>
              <a:rPr kumimoji="1" lang="ja-JP" altLang="en-US" sz="4000" dirty="0">
                <a:solidFill>
                  <a:schemeClr val="tx1"/>
                </a:solidFill>
              </a:rPr>
              <a:t>ロコモ対策の検討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7F63838-6996-F329-A06C-2986C24D50B9}"/>
              </a:ext>
            </a:extLst>
          </p:cNvPr>
          <p:cNvGrpSpPr/>
          <p:nvPr/>
        </p:nvGrpSpPr>
        <p:grpSpPr>
          <a:xfrm>
            <a:off x="148646" y="1396643"/>
            <a:ext cx="5842667" cy="4429040"/>
            <a:chOff x="256293" y="114191"/>
            <a:chExt cx="4586217" cy="3476585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EE65365-E3EC-F7EB-BEFE-85AB0B79F503}"/>
                </a:ext>
              </a:extLst>
            </p:cNvPr>
            <p:cNvGrpSpPr/>
            <p:nvPr/>
          </p:nvGrpSpPr>
          <p:grpSpPr>
            <a:xfrm>
              <a:off x="1362074" y="561974"/>
              <a:ext cx="3480436" cy="3000376"/>
              <a:chOff x="1362074" y="561974"/>
              <a:chExt cx="3480436" cy="3000376"/>
            </a:xfrm>
          </p:grpSpPr>
          <p:sp>
            <p:nvSpPr>
              <p:cNvPr id="19" name="二等辺三角形 18">
                <a:extLst>
                  <a:ext uri="{FF2B5EF4-FFF2-40B4-BE49-F238E27FC236}">
                    <a16:creationId xmlns:a16="http://schemas.microsoft.com/office/drawing/2014/main" id="{732972F1-5D26-2C83-4DBA-131BC758566C}"/>
                  </a:ext>
                </a:extLst>
              </p:cNvPr>
              <p:cNvSpPr/>
              <p:nvPr/>
            </p:nvSpPr>
            <p:spPr>
              <a:xfrm>
                <a:off x="1362074" y="561974"/>
                <a:ext cx="3480436" cy="3000376"/>
              </a:xfrm>
              <a:prstGeom prst="triangle">
                <a:avLst/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sp>
            <p:nvSpPr>
              <p:cNvPr id="20" name="二等辺三角形 19">
                <a:extLst>
                  <a:ext uri="{FF2B5EF4-FFF2-40B4-BE49-F238E27FC236}">
                    <a16:creationId xmlns:a16="http://schemas.microsoft.com/office/drawing/2014/main" id="{EA05FBA7-E7BC-489C-B89B-A416826B2DF8}"/>
                  </a:ext>
                </a:extLst>
              </p:cNvPr>
              <p:cNvSpPr/>
              <p:nvPr/>
            </p:nvSpPr>
            <p:spPr>
              <a:xfrm>
                <a:off x="1724024" y="561974"/>
                <a:ext cx="2751200" cy="2371725"/>
              </a:xfrm>
              <a:prstGeom prst="triangle">
                <a:avLst/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sp>
            <p:nvSpPr>
              <p:cNvPr id="21" name="二等辺三角形 20">
                <a:extLst>
                  <a:ext uri="{FF2B5EF4-FFF2-40B4-BE49-F238E27FC236}">
                    <a16:creationId xmlns:a16="http://schemas.microsoft.com/office/drawing/2014/main" id="{91EE2223-FB7A-4D20-947F-9F8A3AB9C705}"/>
                  </a:ext>
                </a:extLst>
              </p:cNvPr>
              <p:cNvSpPr/>
              <p:nvPr/>
            </p:nvSpPr>
            <p:spPr>
              <a:xfrm>
                <a:off x="2076450" y="561976"/>
                <a:ext cx="2047875" cy="1765409"/>
              </a:xfrm>
              <a:prstGeom prst="triangle">
                <a:avLst/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</p:grp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6733703F-9C7D-8A8D-DB5D-C43E03FE03C5}"/>
                </a:ext>
              </a:extLst>
            </p:cNvPr>
            <p:cNvCxnSpPr/>
            <p:nvPr/>
          </p:nvCxnSpPr>
          <p:spPr>
            <a:xfrm flipV="1">
              <a:off x="647700" y="2314575"/>
              <a:ext cx="1362075" cy="95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2EA8EA0E-1D69-452C-9763-429DB43414BF}"/>
                </a:ext>
              </a:extLst>
            </p:cNvPr>
            <p:cNvCxnSpPr/>
            <p:nvPr/>
          </p:nvCxnSpPr>
          <p:spPr>
            <a:xfrm>
              <a:off x="628650" y="3562350"/>
              <a:ext cx="69532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46F2081A-A03D-2191-46F2-003D410623A3}"/>
                </a:ext>
              </a:extLst>
            </p:cNvPr>
            <p:cNvCxnSpPr/>
            <p:nvPr/>
          </p:nvCxnSpPr>
          <p:spPr>
            <a:xfrm flipV="1">
              <a:off x="762000" y="571500"/>
              <a:ext cx="0" cy="16668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3587AAEE-40F7-4207-8DB9-77E3FAA478C7}"/>
                </a:ext>
              </a:extLst>
            </p:cNvPr>
            <p:cNvCxnSpPr/>
            <p:nvPr/>
          </p:nvCxnSpPr>
          <p:spPr>
            <a:xfrm flipV="1">
              <a:off x="762000" y="2371725"/>
              <a:ext cx="0" cy="11430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08B44FBB-AD19-452B-8699-0D0E75351CAC}"/>
                </a:ext>
              </a:extLst>
            </p:cNvPr>
            <p:cNvCxnSpPr/>
            <p:nvPr/>
          </p:nvCxnSpPr>
          <p:spPr>
            <a:xfrm flipV="1">
              <a:off x="714375" y="526473"/>
              <a:ext cx="2352675" cy="164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テキスト ボックス 33">
              <a:extLst>
                <a:ext uri="{FF2B5EF4-FFF2-40B4-BE49-F238E27FC236}">
                  <a16:creationId xmlns:a16="http://schemas.microsoft.com/office/drawing/2014/main" id="{2DCB1ACA-962E-20A0-DAE3-4A90C4598CFF}"/>
                </a:ext>
              </a:extLst>
            </p:cNvPr>
            <p:cNvSpPr txBox="1"/>
            <p:nvPr/>
          </p:nvSpPr>
          <p:spPr>
            <a:xfrm>
              <a:off x="2190487" y="114191"/>
              <a:ext cx="1851339" cy="381000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600" b="1" dirty="0"/>
                <a:t>2022</a:t>
              </a:r>
              <a:r>
                <a:rPr kumimoji="1" lang="ja-JP" altLang="en-US" sz="1600" b="1" dirty="0"/>
                <a:t>年の対策提案</a:t>
              </a:r>
            </a:p>
          </p:txBody>
        </p:sp>
        <p:sp>
          <p:nvSpPr>
            <p:cNvPr id="13" name="テキスト ボックス 35">
              <a:extLst>
                <a:ext uri="{FF2B5EF4-FFF2-40B4-BE49-F238E27FC236}">
                  <a16:creationId xmlns:a16="http://schemas.microsoft.com/office/drawing/2014/main" id="{8F86BF5D-9DF0-4DC8-B25E-B9D4E53D8AF3}"/>
                </a:ext>
              </a:extLst>
            </p:cNvPr>
            <p:cNvSpPr txBox="1"/>
            <p:nvPr/>
          </p:nvSpPr>
          <p:spPr>
            <a:xfrm>
              <a:off x="499853" y="1152524"/>
              <a:ext cx="1356738" cy="37147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b="1" dirty="0"/>
                <a:t>Ａ：環境の安全力</a:t>
              </a:r>
            </a:p>
          </p:txBody>
        </p:sp>
        <p:sp>
          <p:nvSpPr>
            <p:cNvPr id="14" name="テキスト ボックス 36">
              <a:extLst>
                <a:ext uri="{FF2B5EF4-FFF2-40B4-BE49-F238E27FC236}">
                  <a16:creationId xmlns:a16="http://schemas.microsoft.com/office/drawing/2014/main" id="{3EE4CE9D-5CE7-4D54-89CE-33F6C2E03BA1}"/>
                </a:ext>
              </a:extLst>
            </p:cNvPr>
            <p:cNvSpPr txBox="1"/>
            <p:nvPr/>
          </p:nvSpPr>
          <p:spPr>
            <a:xfrm>
              <a:off x="256293" y="2638425"/>
              <a:ext cx="1362075" cy="37147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b="1" dirty="0"/>
                <a:t>Ｂ：個人の安全力</a:t>
              </a:r>
            </a:p>
          </p:txBody>
        </p:sp>
        <p:sp>
          <p:nvSpPr>
            <p:cNvPr id="15" name="テキスト ボックス 39">
              <a:extLst>
                <a:ext uri="{FF2B5EF4-FFF2-40B4-BE49-F238E27FC236}">
                  <a16:creationId xmlns:a16="http://schemas.microsoft.com/office/drawing/2014/main" id="{EDD13524-AA4B-4C94-A717-BE3C02CFCAD9}"/>
                </a:ext>
              </a:extLst>
            </p:cNvPr>
            <p:cNvSpPr txBox="1"/>
            <p:nvPr/>
          </p:nvSpPr>
          <p:spPr>
            <a:xfrm>
              <a:off x="2294681" y="1181098"/>
              <a:ext cx="1828800" cy="1104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400" dirty="0"/>
                <a:t>　　</a:t>
              </a:r>
              <a:r>
                <a:rPr kumimoji="1" lang="ja-JP" altLang="en-US" sz="1400" b="0" dirty="0"/>
                <a:t>Ａ：環境改善</a:t>
              </a:r>
              <a:endParaRPr kumimoji="1" lang="en-US" altLang="ja-JP" sz="1400" b="0" dirty="0"/>
            </a:p>
            <a:p>
              <a:pPr algn="l"/>
              <a:r>
                <a:rPr kumimoji="1" lang="ja-JP" altLang="en-US" sz="1400" dirty="0"/>
                <a:t>　　〇明るさ</a:t>
              </a:r>
              <a:endParaRPr kumimoji="1" lang="en-US" altLang="ja-JP" sz="1400" dirty="0"/>
            </a:p>
            <a:p>
              <a:pPr algn="l"/>
              <a:r>
                <a:rPr kumimoji="1" lang="ja-JP" altLang="en-US" sz="1400" dirty="0"/>
                <a:t>　　〇滑りにくい床材</a:t>
              </a:r>
              <a:endParaRPr kumimoji="1" lang="en-US" altLang="ja-JP" sz="1400" dirty="0"/>
            </a:p>
            <a:p>
              <a:pPr algn="l"/>
              <a:r>
                <a:rPr kumimoji="1" lang="ja-JP" altLang="en-US" sz="1400" dirty="0"/>
                <a:t>　　〇段差の解消</a:t>
              </a:r>
              <a:endParaRPr kumimoji="1" lang="en-US" altLang="ja-JP" sz="1400" dirty="0"/>
            </a:p>
          </p:txBody>
        </p:sp>
        <p:sp>
          <p:nvSpPr>
            <p:cNvPr id="16" name="テキスト ボックス 41">
              <a:extLst>
                <a:ext uri="{FF2B5EF4-FFF2-40B4-BE49-F238E27FC236}">
                  <a16:creationId xmlns:a16="http://schemas.microsoft.com/office/drawing/2014/main" id="{DBCB93BE-BD58-41D2-B24C-62C900814D5C}"/>
                </a:ext>
              </a:extLst>
            </p:cNvPr>
            <p:cNvSpPr txBox="1"/>
            <p:nvPr/>
          </p:nvSpPr>
          <p:spPr>
            <a:xfrm>
              <a:off x="1946133" y="2296703"/>
              <a:ext cx="2486026" cy="666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000"/>
                </a:lnSpc>
              </a:pPr>
              <a:r>
                <a:rPr kumimoji="1" lang="ja-JP" altLang="en-US" sz="1400" dirty="0"/>
                <a:t>　</a:t>
              </a:r>
              <a:r>
                <a:rPr kumimoji="1" lang="ja-JP" altLang="en-US" sz="1400" dirty="0">
                  <a:solidFill>
                    <a:srgbClr val="0070C0"/>
                  </a:solidFill>
                </a:rPr>
                <a:t>Ｂ１：安全靴の見直し</a:t>
              </a:r>
              <a:endParaRPr kumimoji="1" lang="en-US" altLang="ja-JP" sz="1400" dirty="0">
                <a:solidFill>
                  <a:srgbClr val="0070C0"/>
                </a:solidFill>
              </a:endParaRPr>
            </a:p>
            <a:p>
              <a:pPr algn="l">
                <a:lnSpc>
                  <a:spcPts val="2000"/>
                </a:lnSpc>
              </a:pPr>
              <a:r>
                <a:rPr kumimoji="1" lang="ja-JP" altLang="en-US" sz="1400" dirty="0"/>
                <a:t>　　〇靴の重さ </a:t>
              </a:r>
              <a:r>
                <a:rPr kumimoji="1" lang="ja-JP" altLang="ja-JP" sz="14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　〇動摩擦係数</a:t>
              </a:r>
              <a:endParaRPr kumimoji="1" lang="en-US" altLang="ja-JP" sz="1400" dirty="0"/>
            </a:p>
            <a:p>
              <a:pPr algn="l">
                <a:lnSpc>
                  <a:spcPts val="2000"/>
                </a:lnSpc>
              </a:pPr>
              <a:r>
                <a:rPr kumimoji="1" lang="ja-JP" altLang="en-US" sz="1400" dirty="0"/>
                <a:t>　　〇バランス・トウスプリング</a:t>
              </a:r>
              <a:endParaRPr kumimoji="1" lang="en-US" altLang="ja-JP" sz="1400" dirty="0"/>
            </a:p>
          </p:txBody>
        </p:sp>
        <p:sp>
          <p:nvSpPr>
            <p:cNvPr id="18" name="テキスト ボックス 42">
              <a:extLst>
                <a:ext uri="{FF2B5EF4-FFF2-40B4-BE49-F238E27FC236}">
                  <a16:creationId xmlns:a16="http://schemas.microsoft.com/office/drawing/2014/main" id="{B639B7CF-FD21-40EF-AEE6-8B5C243E2942}"/>
                </a:ext>
              </a:extLst>
            </p:cNvPr>
            <p:cNvSpPr txBox="1"/>
            <p:nvPr/>
          </p:nvSpPr>
          <p:spPr>
            <a:xfrm>
              <a:off x="2079063" y="2924026"/>
              <a:ext cx="1934180" cy="666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000"/>
                </a:lnSpc>
              </a:pPr>
              <a:r>
                <a:rPr kumimoji="1" lang="ja-JP" altLang="en-US" sz="1600" dirty="0"/>
                <a:t>　</a:t>
              </a:r>
              <a:r>
                <a:rPr kumimoji="1" lang="ja-JP" altLang="en-US" sz="1600" dirty="0">
                  <a:solidFill>
                    <a:srgbClr val="00B050"/>
                  </a:solidFill>
                </a:rPr>
                <a:t>Ｂ２：</a:t>
              </a:r>
              <a:r>
                <a:rPr kumimoji="1" lang="ja-JP" altLang="en-US" sz="1600" baseline="0" dirty="0">
                  <a:solidFill>
                    <a:srgbClr val="00B050"/>
                  </a:solidFill>
                </a:rPr>
                <a:t> 体力維持</a:t>
              </a:r>
              <a:endParaRPr kumimoji="1" lang="en-US" altLang="ja-JP" sz="1600" dirty="0">
                <a:solidFill>
                  <a:srgbClr val="00B050"/>
                </a:solidFill>
              </a:endParaRPr>
            </a:p>
            <a:p>
              <a:pPr algn="l">
                <a:lnSpc>
                  <a:spcPts val="2000"/>
                </a:lnSpc>
              </a:pPr>
              <a:r>
                <a:rPr kumimoji="1" lang="ja-JP" altLang="en-US" sz="1600" dirty="0"/>
                <a:t>　　〇毎日の体操 </a:t>
              </a:r>
              <a:r>
                <a:rPr kumimoji="1" lang="ja-JP" altLang="ja-JP" sz="16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　</a:t>
              </a:r>
              <a:endParaRPr kumimoji="1" lang="en-US" altLang="ja-JP" sz="1600" dirty="0"/>
            </a:p>
            <a:p>
              <a:pPr algn="l">
                <a:lnSpc>
                  <a:spcPts val="2000"/>
                </a:lnSpc>
              </a:pPr>
              <a:r>
                <a:rPr kumimoji="1" lang="ja-JP" altLang="en-US" sz="1600" dirty="0"/>
                <a:t>　　〇腰痛体操の導入</a:t>
              </a:r>
              <a:endParaRPr kumimoji="1" lang="en-US" altLang="ja-JP" sz="1600" dirty="0"/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931D951C-845A-5ABA-E758-EE795D1CFDFA}"/>
              </a:ext>
            </a:extLst>
          </p:cNvPr>
          <p:cNvGrpSpPr/>
          <p:nvPr/>
        </p:nvGrpSpPr>
        <p:grpSpPr>
          <a:xfrm>
            <a:off x="5129736" y="1061666"/>
            <a:ext cx="6801074" cy="5565398"/>
            <a:chOff x="5129736" y="1061666"/>
            <a:chExt cx="6801074" cy="5565398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A8B8361F-955C-8253-08F9-15673E76C147}"/>
                </a:ext>
              </a:extLst>
            </p:cNvPr>
            <p:cNvGrpSpPr/>
            <p:nvPr/>
          </p:nvGrpSpPr>
          <p:grpSpPr>
            <a:xfrm>
              <a:off x="5667947" y="1061666"/>
              <a:ext cx="6262863" cy="5565398"/>
              <a:chOff x="0" y="219399"/>
              <a:chExt cx="4972018" cy="4156846"/>
            </a:xfrm>
          </p:grpSpPr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104EE36C-1D2C-40A5-840E-B1F06359535A}"/>
                  </a:ext>
                </a:extLst>
              </p:cNvPr>
              <p:cNvGrpSpPr/>
              <p:nvPr/>
            </p:nvGrpSpPr>
            <p:grpSpPr>
              <a:xfrm>
                <a:off x="342900" y="771525"/>
                <a:ext cx="3480436" cy="3000376"/>
                <a:chOff x="342900" y="771525"/>
                <a:chExt cx="3480436" cy="3000376"/>
              </a:xfrm>
            </p:grpSpPr>
            <p:sp>
              <p:nvSpPr>
                <p:cNvPr id="39" name="二等辺三角形 38">
                  <a:extLst>
                    <a:ext uri="{FF2B5EF4-FFF2-40B4-BE49-F238E27FC236}">
                      <a16:creationId xmlns:a16="http://schemas.microsoft.com/office/drawing/2014/main" id="{CE6FB6A8-46A9-282F-C0C5-3B940F8B6929}"/>
                    </a:ext>
                  </a:extLst>
                </p:cNvPr>
                <p:cNvSpPr/>
                <p:nvPr/>
              </p:nvSpPr>
              <p:spPr>
                <a:xfrm>
                  <a:off x="342900" y="771525"/>
                  <a:ext cx="3480436" cy="3000376"/>
                </a:xfrm>
                <a:prstGeom prst="triangl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/>
                </a:p>
              </p:txBody>
            </p:sp>
            <p:sp>
              <p:nvSpPr>
                <p:cNvPr id="40" name="二等辺三角形 39">
                  <a:extLst>
                    <a:ext uri="{FF2B5EF4-FFF2-40B4-BE49-F238E27FC236}">
                      <a16:creationId xmlns:a16="http://schemas.microsoft.com/office/drawing/2014/main" id="{8BF97FDE-ECEF-2A47-8055-F515E8CE8409}"/>
                    </a:ext>
                  </a:extLst>
                </p:cNvPr>
                <p:cNvSpPr/>
                <p:nvPr/>
              </p:nvSpPr>
              <p:spPr>
                <a:xfrm>
                  <a:off x="704850" y="771525"/>
                  <a:ext cx="2751200" cy="2371725"/>
                </a:xfrm>
                <a:prstGeom prst="triangl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/>
                </a:p>
              </p:txBody>
            </p:sp>
            <p:sp>
              <p:nvSpPr>
                <p:cNvPr id="41" name="二等辺三角形 40">
                  <a:extLst>
                    <a:ext uri="{FF2B5EF4-FFF2-40B4-BE49-F238E27FC236}">
                      <a16:creationId xmlns:a16="http://schemas.microsoft.com/office/drawing/2014/main" id="{93EE6BB7-D91D-3B81-D0B9-189E9598E260}"/>
                    </a:ext>
                  </a:extLst>
                </p:cNvPr>
                <p:cNvSpPr/>
                <p:nvPr/>
              </p:nvSpPr>
              <p:spPr>
                <a:xfrm>
                  <a:off x="1057276" y="771527"/>
                  <a:ext cx="2047875" cy="1765409"/>
                </a:xfrm>
                <a:prstGeom prst="triangl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/>
                </a:p>
              </p:txBody>
            </p:sp>
          </p:grpSp>
          <p:sp>
            <p:nvSpPr>
              <p:cNvPr id="26" name="テキスト ボックス 63">
                <a:extLst>
                  <a:ext uri="{FF2B5EF4-FFF2-40B4-BE49-F238E27FC236}">
                    <a16:creationId xmlns:a16="http://schemas.microsoft.com/office/drawing/2014/main" id="{8F7AF10B-7177-4DED-9BFB-F649628144B0}"/>
                  </a:ext>
                </a:extLst>
              </p:cNvPr>
              <p:cNvSpPr txBox="1"/>
              <p:nvPr/>
            </p:nvSpPr>
            <p:spPr>
              <a:xfrm>
                <a:off x="1169002" y="1479176"/>
                <a:ext cx="1828800" cy="11049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kumimoji="1" lang="ja-JP" altLang="en-US" sz="1600" dirty="0"/>
                  <a:t>　　</a:t>
                </a:r>
                <a:r>
                  <a:rPr kumimoji="1" lang="ja-JP" altLang="en-US" sz="1600" b="0" dirty="0"/>
                  <a:t>Ａ：環境改善</a:t>
                </a:r>
                <a:endParaRPr kumimoji="1" lang="en-US" altLang="ja-JP" sz="1600" b="0" dirty="0"/>
              </a:p>
              <a:p>
                <a:pPr algn="l"/>
                <a:r>
                  <a:rPr kumimoji="1" lang="ja-JP" altLang="en-US" sz="1600" dirty="0"/>
                  <a:t>　　〇明るさ</a:t>
                </a:r>
                <a:endParaRPr kumimoji="1" lang="en-US" altLang="ja-JP" sz="1600" dirty="0"/>
              </a:p>
              <a:p>
                <a:pPr algn="l"/>
                <a:r>
                  <a:rPr kumimoji="1" lang="ja-JP" altLang="en-US" sz="1600" dirty="0"/>
                  <a:t>　 〇滑りにくい床材</a:t>
                </a:r>
                <a:endParaRPr kumimoji="1" lang="en-US" altLang="ja-JP" sz="1600" dirty="0"/>
              </a:p>
              <a:p>
                <a:pPr algn="l"/>
                <a:r>
                  <a:rPr kumimoji="1" lang="ja-JP" altLang="en-US" sz="1600" dirty="0"/>
                  <a:t>　〇段差の解消</a:t>
                </a:r>
                <a:endParaRPr kumimoji="1" lang="en-US" altLang="ja-JP" sz="1600" dirty="0"/>
              </a:p>
            </p:txBody>
          </p:sp>
          <p:sp>
            <p:nvSpPr>
              <p:cNvPr id="27" name="テキスト ボックス 64">
                <a:extLst>
                  <a:ext uri="{FF2B5EF4-FFF2-40B4-BE49-F238E27FC236}">
                    <a16:creationId xmlns:a16="http://schemas.microsoft.com/office/drawing/2014/main" id="{F38AA313-F6EF-4E69-AF75-343CF42152A5}"/>
                  </a:ext>
                </a:extLst>
              </p:cNvPr>
              <p:cNvSpPr txBox="1"/>
              <p:nvPr/>
            </p:nvSpPr>
            <p:spPr>
              <a:xfrm>
                <a:off x="748601" y="2530082"/>
                <a:ext cx="2912576" cy="66675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2000"/>
                  </a:lnSpc>
                </a:pPr>
                <a:r>
                  <a:rPr kumimoji="1" lang="ja-JP" altLang="en-US" sz="1600" dirty="0"/>
                  <a:t>　    </a:t>
                </a:r>
                <a:r>
                  <a:rPr kumimoji="1" lang="ja-JP" altLang="en-US" sz="1600" b="1" dirty="0">
                    <a:solidFill>
                      <a:srgbClr val="0070C0"/>
                    </a:solidFill>
                  </a:rPr>
                  <a:t>Ｂ１：安全靴の見直し</a:t>
                </a:r>
                <a:endParaRPr kumimoji="1" lang="en-US" altLang="ja-JP" sz="1600" b="1" dirty="0">
                  <a:solidFill>
                    <a:srgbClr val="0070C0"/>
                  </a:solidFill>
                </a:endParaRPr>
              </a:p>
              <a:p>
                <a:pPr algn="l">
                  <a:lnSpc>
                    <a:spcPts val="2000"/>
                  </a:lnSpc>
                </a:pPr>
                <a:r>
                  <a:rPr kumimoji="1" lang="ja-JP" altLang="en-US" sz="1600" dirty="0"/>
                  <a:t>　　〇靴の重さ </a:t>
                </a:r>
                <a:r>
                  <a:rPr kumimoji="1" lang="ja-JP" altLang="ja-JP" sz="1600" dirty="0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rPr>
                  <a:t>　〇動摩擦係数</a:t>
                </a:r>
                <a:endParaRPr kumimoji="1" lang="en-US" altLang="ja-JP" sz="1600" dirty="0"/>
              </a:p>
              <a:p>
                <a:pPr algn="l">
                  <a:lnSpc>
                    <a:spcPts val="2000"/>
                  </a:lnSpc>
                </a:pPr>
                <a:r>
                  <a:rPr kumimoji="1" lang="ja-JP" altLang="en-US" sz="1600" dirty="0"/>
                  <a:t>　　〇バランス・トウスプリング</a:t>
                </a:r>
                <a:endParaRPr kumimoji="1" lang="en-US" altLang="ja-JP" sz="1600" dirty="0"/>
              </a:p>
            </p:txBody>
          </p:sp>
          <p:sp>
            <p:nvSpPr>
              <p:cNvPr id="28" name="テキスト ボックス 65">
                <a:extLst>
                  <a:ext uri="{FF2B5EF4-FFF2-40B4-BE49-F238E27FC236}">
                    <a16:creationId xmlns:a16="http://schemas.microsoft.com/office/drawing/2014/main" id="{13425A1D-2CDE-4DDC-8EA2-B7F74BF30ECE}"/>
                  </a:ext>
                </a:extLst>
              </p:cNvPr>
              <p:cNvSpPr txBox="1"/>
              <p:nvPr/>
            </p:nvSpPr>
            <p:spPr>
              <a:xfrm>
                <a:off x="910760" y="3149987"/>
                <a:ext cx="2912576" cy="66675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2100"/>
                  </a:lnSpc>
                </a:pPr>
                <a:r>
                  <a:rPr kumimoji="1" lang="ja-JP" altLang="en-US" sz="1800" b="1" u="sng" dirty="0">
                    <a:solidFill>
                      <a:srgbClr val="00B050"/>
                    </a:solidFill>
                  </a:rPr>
                  <a:t>Ｂ２：</a:t>
                </a:r>
                <a:r>
                  <a:rPr kumimoji="1" lang="ja-JP" altLang="en-US" sz="1800" b="1" u="sng" baseline="0" dirty="0">
                    <a:solidFill>
                      <a:srgbClr val="00B050"/>
                    </a:solidFill>
                  </a:rPr>
                  <a:t> 体力維持</a:t>
                </a:r>
                <a:endParaRPr kumimoji="1" lang="en-US" altLang="ja-JP" sz="1800" b="1" u="sng" dirty="0">
                  <a:solidFill>
                    <a:srgbClr val="00B050"/>
                  </a:solidFill>
                </a:endParaRPr>
              </a:p>
              <a:p>
                <a:pPr algn="l">
                  <a:lnSpc>
                    <a:spcPts val="2100"/>
                  </a:lnSpc>
                </a:pPr>
                <a:r>
                  <a:rPr kumimoji="1" lang="ja-JP" altLang="en-US" sz="1800" dirty="0"/>
                  <a:t>　　〇毎日の体操 </a:t>
                </a:r>
                <a:r>
                  <a:rPr kumimoji="1" lang="ja-JP" altLang="ja-JP" sz="1800" dirty="0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rPr>
                  <a:t>　</a:t>
                </a:r>
                <a:endParaRPr kumimoji="1" lang="en-US" altLang="ja-JP" sz="1800" dirty="0"/>
              </a:p>
              <a:p>
                <a:pPr algn="l">
                  <a:lnSpc>
                    <a:spcPts val="2100"/>
                  </a:lnSpc>
                </a:pPr>
                <a:r>
                  <a:rPr kumimoji="1" lang="ja-JP" altLang="en-US" sz="1800" dirty="0"/>
                  <a:t>　　〇腰痛体操の導入</a:t>
                </a:r>
                <a:endParaRPr kumimoji="1" lang="en-US" altLang="ja-JP" sz="1800" dirty="0"/>
              </a:p>
            </p:txBody>
          </p:sp>
          <p:sp>
            <p:nvSpPr>
              <p:cNvPr id="29" name="二等辺三角形 28">
                <a:extLst>
                  <a:ext uri="{FF2B5EF4-FFF2-40B4-BE49-F238E27FC236}">
                    <a16:creationId xmlns:a16="http://schemas.microsoft.com/office/drawing/2014/main" id="{281F6CC6-D289-9A78-7282-86A0D4FD84C7}"/>
                  </a:ext>
                </a:extLst>
              </p:cNvPr>
              <p:cNvSpPr/>
              <p:nvPr/>
            </p:nvSpPr>
            <p:spPr>
              <a:xfrm>
                <a:off x="0" y="771525"/>
                <a:ext cx="4181475" cy="3604720"/>
              </a:xfrm>
              <a:prstGeom prst="triangle">
                <a:avLst/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sp>
            <p:nvSpPr>
              <p:cNvPr id="30" name="テキスト ボックス 71">
                <a:extLst>
                  <a:ext uri="{FF2B5EF4-FFF2-40B4-BE49-F238E27FC236}">
                    <a16:creationId xmlns:a16="http://schemas.microsoft.com/office/drawing/2014/main" id="{DBA1572B-5EC2-49BF-A38A-3AE552F85613}"/>
                  </a:ext>
                </a:extLst>
              </p:cNvPr>
              <p:cNvSpPr txBox="1"/>
              <p:nvPr/>
            </p:nvSpPr>
            <p:spPr>
              <a:xfrm>
                <a:off x="175095" y="3826991"/>
                <a:ext cx="4192995" cy="5132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2100"/>
                  </a:lnSpc>
                </a:pPr>
                <a:r>
                  <a:rPr kumimoji="1" lang="ja-JP" altLang="en-US" sz="2000" b="1" dirty="0"/>
                  <a:t>　</a:t>
                </a:r>
                <a:r>
                  <a:rPr kumimoji="1" lang="ja-JP" altLang="en-US" sz="2000" b="1" u="sng" dirty="0">
                    <a:solidFill>
                      <a:srgbClr val="FF0000"/>
                    </a:solidFill>
                  </a:rPr>
                  <a:t>Ｂ０：</a:t>
                </a:r>
                <a:r>
                  <a:rPr kumimoji="1" lang="ja-JP" altLang="en-US" sz="2000" b="1" u="sng" baseline="0" dirty="0">
                    <a:solidFill>
                      <a:srgbClr val="FF0000"/>
                    </a:solidFill>
                  </a:rPr>
                  <a:t> 体力低下の自覚</a:t>
                </a:r>
                <a:endParaRPr kumimoji="1" lang="en-US" altLang="ja-JP" sz="2000" b="1" u="sng" dirty="0">
                  <a:solidFill>
                    <a:srgbClr val="FF0000"/>
                  </a:solidFill>
                </a:endParaRPr>
              </a:p>
              <a:p>
                <a:pPr algn="l">
                  <a:lnSpc>
                    <a:spcPts val="2100"/>
                  </a:lnSpc>
                </a:pPr>
                <a:r>
                  <a:rPr kumimoji="1" lang="ja-JP" altLang="en-US" sz="2000" dirty="0"/>
                  <a:t>　　〇 ロコモ度チェックによる現状把握</a:t>
                </a:r>
                <a:endParaRPr kumimoji="1" lang="en-US" altLang="ja-JP" sz="2000" dirty="0"/>
              </a:p>
            </p:txBody>
          </p:sp>
          <p:sp>
            <p:nvSpPr>
              <p:cNvPr id="31" name="テキスト ボックス 72">
                <a:extLst>
                  <a:ext uri="{FF2B5EF4-FFF2-40B4-BE49-F238E27FC236}">
                    <a16:creationId xmlns:a16="http://schemas.microsoft.com/office/drawing/2014/main" id="{3D3900E7-24F0-4CE8-AEA5-9450D10E2A47}"/>
                  </a:ext>
                </a:extLst>
              </p:cNvPr>
              <p:cNvSpPr txBox="1"/>
              <p:nvPr/>
            </p:nvSpPr>
            <p:spPr>
              <a:xfrm>
                <a:off x="793386" y="219399"/>
                <a:ext cx="2625032" cy="512695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solidFill>
                  <a:schemeClr val="lt1">
                    <a:shade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ja-JP" sz="1800" b="1" dirty="0"/>
                  <a:t>2025</a:t>
                </a:r>
                <a:r>
                  <a:rPr kumimoji="1" lang="ja-JP" altLang="en-US" sz="1800" b="1" dirty="0"/>
                  <a:t>年までの分析から</a:t>
                </a:r>
                <a:endParaRPr kumimoji="1" lang="en-US" altLang="ja-JP" sz="1800" b="1" dirty="0"/>
              </a:p>
              <a:p>
                <a:pPr algn="ctr"/>
                <a:r>
                  <a:rPr kumimoji="1" lang="ja-JP" altLang="en-US" sz="1800" b="1" dirty="0"/>
                  <a:t>見直した対策提案</a:t>
                </a:r>
              </a:p>
            </p:txBody>
          </p: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B078F080-9DAE-4797-92BC-46EE4F0112D7}"/>
                  </a:ext>
                </a:extLst>
              </p:cNvPr>
              <p:cNvCxnSpPr/>
              <p:nvPr/>
            </p:nvCxnSpPr>
            <p:spPr>
              <a:xfrm flipV="1">
                <a:off x="3228975" y="2534883"/>
                <a:ext cx="1400175" cy="45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E00540E4-35CD-41F1-BA2C-EEA863BE8A42}"/>
                  </a:ext>
                </a:extLst>
              </p:cNvPr>
              <p:cNvCxnSpPr/>
              <p:nvPr/>
            </p:nvCxnSpPr>
            <p:spPr>
              <a:xfrm>
                <a:off x="4229100" y="4369377"/>
                <a:ext cx="419100" cy="25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>
                <a:extLst>
                  <a:ext uri="{FF2B5EF4-FFF2-40B4-BE49-F238E27FC236}">
                    <a16:creationId xmlns:a16="http://schemas.microsoft.com/office/drawing/2014/main" id="{CA288349-337D-4423-8BC9-9F64302350E6}"/>
                  </a:ext>
                </a:extLst>
              </p:cNvPr>
              <p:cNvCxnSpPr/>
              <p:nvPr/>
            </p:nvCxnSpPr>
            <p:spPr>
              <a:xfrm flipV="1">
                <a:off x="4486275" y="778452"/>
                <a:ext cx="0" cy="17075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9F20F889-E8F9-4E79-8E74-A2FFCAFFDD19}"/>
                  </a:ext>
                </a:extLst>
              </p:cNvPr>
              <p:cNvCxnSpPr/>
              <p:nvPr/>
            </p:nvCxnSpPr>
            <p:spPr>
              <a:xfrm flipV="1">
                <a:off x="4486275" y="2574259"/>
                <a:ext cx="0" cy="17595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84733239-438A-4D44-B0BD-477DC913A691}"/>
                  </a:ext>
                </a:extLst>
              </p:cNvPr>
              <p:cNvCxnSpPr/>
              <p:nvPr/>
            </p:nvCxnSpPr>
            <p:spPr>
              <a:xfrm flipV="1">
                <a:off x="2190750" y="762000"/>
                <a:ext cx="2400300" cy="1645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78">
                <a:extLst>
                  <a:ext uri="{FF2B5EF4-FFF2-40B4-BE49-F238E27FC236}">
                    <a16:creationId xmlns:a16="http://schemas.microsoft.com/office/drawing/2014/main" id="{328100D8-90C9-4723-9D93-370BC3EF927D}"/>
                  </a:ext>
                </a:extLst>
              </p:cNvPr>
              <p:cNvSpPr txBox="1"/>
              <p:nvPr/>
            </p:nvSpPr>
            <p:spPr>
              <a:xfrm>
                <a:off x="2983051" y="1174174"/>
                <a:ext cx="1709915" cy="371475"/>
              </a:xfrm>
              <a:prstGeom prst="rect">
                <a:avLst/>
              </a:prstGeom>
              <a:solidFill>
                <a:schemeClr val="lt1"/>
              </a:solidFill>
              <a:ln w="28575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400" b="1" dirty="0"/>
                  <a:t>Ａ：環境の安全力</a:t>
                </a:r>
              </a:p>
            </p:txBody>
          </p:sp>
          <p:sp>
            <p:nvSpPr>
              <p:cNvPr id="38" name="テキスト ボックス 79">
                <a:extLst>
                  <a:ext uri="{FF2B5EF4-FFF2-40B4-BE49-F238E27FC236}">
                    <a16:creationId xmlns:a16="http://schemas.microsoft.com/office/drawing/2014/main" id="{F7BD7EB0-3832-414E-AF6C-528411B99951}"/>
                  </a:ext>
                </a:extLst>
              </p:cNvPr>
              <p:cNvSpPr txBox="1"/>
              <p:nvPr/>
            </p:nvSpPr>
            <p:spPr>
              <a:xfrm>
                <a:off x="3545222" y="2720203"/>
                <a:ext cx="1426796" cy="371475"/>
              </a:xfrm>
              <a:prstGeom prst="rect">
                <a:avLst/>
              </a:prstGeom>
              <a:solidFill>
                <a:schemeClr val="lt1"/>
              </a:solidFill>
              <a:ln w="28575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400" b="1" dirty="0"/>
                  <a:t>Ｂ：個人の安全力</a:t>
                </a:r>
              </a:p>
            </p:txBody>
          </p: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98CA2AC3-91B2-FCED-3B00-35C64BF6CFC8}"/>
                </a:ext>
              </a:extLst>
            </p:cNvPr>
            <p:cNvGrpSpPr/>
            <p:nvPr/>
          </p:nvGrpSpPr>
          <p:grpSpPr>
            <a:xfrm>
              <a:off x="5129736" y="4400606"/>
              <a:ext cx="1437063" cy="2039196"/>
              <a:chOff x="5129736" y="4400606"/>
              <a:chExt cx="1437063" cy="2039196"/>
            </a:xfrm>
          </p:grpSpPr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AD08D89D-2B29-7F1F-E84E-48D5043EAE6A}"/>
                  </a:ext>
                </a:extLst>
              </p:cNvPr>
              <p:cNvGrpSpPr/>
              <p:nvPr/>
            </p:nvGrpSpPr>
            <p:grpSpPr>
              <a:xfrm>
                <a:off x="5864806" y="4400606"/>
                <a:ext cx="701993" cy="1089799"/>
                <a:chOff x="5348983" y="4364479"/>
                <a:chExt cx="701993" cy="1089799"/>
              </a:xfrm>
            </p:grpSpPr>
            <p:sp>
              <p:nvSpPr>
                <p:cNvPr id="42" name="矢印: 右 41">
                  <a:extLst>
                    <a:ext uri="{FF2B5EF4-FFF2-40B4-BE49-F238E27FC236}">
                      <a16:creationId xmlns:a16="http://schemas.microsoft.com/office/drawing/2014/main" id="{C288BFC6-1C98-5888-FE74-65B8CAB11A1F}"/>
                    </a:ext>
                  </a:extLst>
                </p:cNvPr>
                <p:cNvSpPr/>
                <p:nvPr/>
              </p:nvSpPr>
              <p:spPr>
                <a:xfrm>
                  <a:off x="5531702" y="4364479"/>
                  <a:ext cx="519274" cy="386781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矢印: 右 43">
                  <a:extLst>
                    <a:ext uri="{FF2B5EF4-FFF2-40B4-BE49-F238E27FC236}">
                      <a16:creationId xmlns:a16="http://schemas.microsoft.com/office/drawing/2014/main" id="{F3E04347-CF66-E7A1-D4A5-E4C9AE9E5969}"/>
                    </a:ext>
                  </a:extLst>
                </p:cNvPr>
                <p:cNvSpPr/>
                <p:nvPr/>
              </p:nvSpPr>
              <p:spPr>
                <a:xfrm>
                  <a:off x="5348983" y="4964599"/>
                  <a:ext cx="442356" cy="48967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6" name="矢印: 右 45">
                <a:extLst>
                  <a:ext uri="{FF2B5EF4-FFF2-40B4-BE49-F238E27FC236}">
                    <a16:creationId xmlns:a16="http://schemas.microsoft.com/office/drawing/2014/main" id="{16F26806-5481-863B-3E67-F8BE3ADE9B69}"/>
                  </a:ext>
                </a:extLst>
              </p:cNvPr>
              <p:cNvSpPr/>
              <p:nvPr/>
            </p:nvSpPr>
            <p:spPr>
              <a:xfrm>
                <a:off x="5129736" y="5902108"/>
                <a:ext cx="664908" cy="537694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44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D1BC2-5802-EBC8-4553-7D11F782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35C96CD-4076-515E-113C-E1A566F0B1D5}"/>
              </a:ext>
            </a:extLst>
          </p:cNvPr>
          <p:cNvGrpSpPr/>
          <p:nvPr/>
        </p:nvGrpSpPr>
        <p:grpSpPr>
          <a:xfrm>
            <a:off x="1636514" y="1319235"/>
            <a:ext cx="3766761" cy="4888429"/>
            <a:chOff x="1636514" y="1319235"/>
            <a:chExt cx="3766761" cy="4888429"/>
          </a:xfrm>
        </p:grpSpPr>
        <p:sp>
          <p:nvSpPr>
            <p:cNvPr id="13" name="矢印: 下 12">
              <a:extLst>
                <a:ext uri="{FF2B5EF4-FFF2-40B4-BE49-F238E27FC236}">
                  <a16:creationId xmlns:a16="http://schemas.microsoft.com/office/drawing/2014/main" id="{19ADFA9A-9295-197E-455A-032262AB32B1}"/>
                </a:ext>
              </a:extLst>
            </p:cNvPr>
            <p:cNvSpPr/>
            <p:nvPr/>
          </p:nvSpPr>
          <p:spPr>
            <a:xfrm>
              <a:off x="4557220" y="1319235"/>
              <a:ext cx="846055" cy="4888429"/>
            </a:xfrm>
            <a:prstGeom prst="downArrow">
              <a:avLst/>
            </a:prstGeom>
            <a:gradFill flip="none" rotWithShape="1">
              <a:gsLst>
                <a:gs pos="66000">
                  <a:srgbClr val="F4DF9A"/>
                </a:gs>
                <a:gs pos="85000">
                  <a:srgbClr val="FFC000"/>
                </a:gs>
                <a:gs pos="0">
                  <a:schemeClr val="accent3">
                    <a:lumMod val="45000"/>
                    <a:lumOff val="55000"/>
                  </a:schemeClr>
                </a:gs>
                <a:gs pos="100000">
                  <a:schemeClr val="accent3"/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字幕 2">
              <a:extLst>
                <a:ext uri="{FF2B5EF4-FFF2-40B4-BE49-F238E27FC236}">
                  <a16:creationId xmlns:a16="http://schemas.microsoft.com/office/drawing/2014/main" id="{9F360998-F5A2-B749-1DA9-258E7482A094}"/>
                </a:ext>
              </a:extLst>
            </p:cNvPr>
            <p:cNvSpPr txBox="1">
              <a:spLocks/>
            </p:cNvSpPr>
            <p:nvPr/>
          </p:nvSpPr>
          <p:spPr>
            <a:xfrm>
              <a:off x="1636514" y="5615617"/>
              <a:ext cx="3070507" cy="4226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400" b="1" dirty="0">
                  <a:solidFill>
                    <a:schemeClr val="tx1"/>
                  </a:solidFill>
                </a:rPr>
                <a:t>具体的方策として　</a:t>
              </a:r>
              <a:endParaRPr lang="en-US" altLang="ja-JP" sz="2400" b="1" dirty="0">
                <a:solidFill>
                  <a:schemeClr val="tx1"/>
                </a:solidFill>
              </a:endParaRPr>
            </a:p>
            <a:p>
              <a:pPr algn="ctr"/>
              <a:endParaRPr lang="en-US" altLang="ja-JP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字幕 2">
            <a:extLst>
              <a:ext uri="{FF2B5EF4-FFF2-40B4-BE49-F238E27FC236}">
                <a16:creationId xmlns:a16="http://schemas.microsoft.com/office/drawing/2014/main" id="{5CB84706-8C18-D109-3BE2-C1A0267F529E}"/>
              </a:ext>
            </a:extLst>
          </p:cNvPr>
          <p:cNvSpPr txBox="1">
            <a:spLocks/>
          </p:cNvSpPr>
          <p:nvPr/>
        </p:nvSpPr>
        <p:spPr>
          <a:xfrm>
            <a:off x="2087419" y="2837025"/>
            <a:ext cx="6249425" cy="4016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solidFill>
                  <a:srgbClr val="0070C0"/>
                </a:solidFill>
              </a:rPr>
              <a:t>身体能力を維持・改善する取り組みが必要　</a:t>
            </a:r>
            <a:endParaRPr lang="en-US" altLang="ja-JP" sz="2400" b="1" dirty="0">
              <a:solidFill>
                <a:srgbClr val="0070C0"/>
              </a:solidFill>
            </a:endParaRPr>
          </a:p>
          <a:p>
            <a:pPr algn="ctr"/>
            <a:endParaRPr lang="en-US" altLang="ja-JP" sz="2400" b="1" dirty="0">
              <a:solidFill>
                <a:srgbClr val="0070C0"/>
              </a:solidFill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33ACEA20-124D-D369-9F1C-93878E371837}"/>
              </a:ext>
            </a:extLst>
          </p:cNvPr>
          <p:cNvSpPr txBox="1">
            <a:spLocks/>
          </p:cNvSpPr>
          <p:nvPr/>
        </p:nvSpPr>
        <p:spPr>
          <a:xfrm>
            <a:off x="5114943" y="1302809"/>
            <a:ext cx="4093712" cy="47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A2BD263E-E10D-310A-94CE-FB359B1E8149}"/>
              </a:ext>
            </a:extLst>
          </p:cNvPr>
          <p:cNvSpPr txBox="1">
            <a:spLocks/>
          </p:cNvSpPr>
          <p:nvPr/>
        </p:nvSpPr>
        <p:spPr>
          <a:xfrm>
            <a:off x="1731818" y="3448228"/>
            <a:ext cx="7873999" cy="4016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solidFill>
                  <a:srgbClr val="0070C0"/>
                </a:solidFill>
              </a:rPr>
              <a:t>個人の生活習慣  ／　就業習慣への組み込みが必要　</a:t>
            </a:r>
            <a:endParaRPr lang="en-US" altLang="ja-JP" sz="2400" b="1" dirty="0">
              <a:solidFill>
                <a:srgbClr val="0070C0"/>
              </a:solidFill>
            </a:endParaRPr>
          </a:p>
          <a:p>
            <a:pPr algn="ctr"/>
            <a:endParaRPr lang="en-US" altLang="ja-JP" sz="2400" b="1" dirty="0">
              <a:solidFill>
                <a:srgbClr val="0070C0"/>
              </a:solidFill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4A3ED0EE-3B95-0C94-7491-C4602FE91947}"/>
              </a:ext>
            </a:extLst>
          </p:cNvPr>
          <p:cNvSpPr txBox="1">
            <a:spLocks/>
          </p:cNvSpPr>
          <p:nvPr/>
        </p:nvSpPr>
        <p:spPr>
          <a:xfrm>
            <a:off x="2395086" y="2243851"/>
            <a:ext cx="5582104" cy="4016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solidFill>
                  <a:srgbClr val="0070C0"/>
                </a:solidFill>
              </a:rPr>
              <a:t>気づきが重要　（個人／会社）</a:t>
            </a:r>
            <a:endParaRPr lang="en-US" altLang="ja-JP" sz="2400" b="1" dirty="0">
              <a:solidFill>
                <a:srgbClr val="0070C0"/>
              </a:solidFill>
            </a:endParaRP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E327F04C-80CB-8278-D66D-60BF033030D0}"/>
              </a:ext>
            </a:extLst>
          </p:cNvPr>
          <p:cNvSpPr txBox="1">
            <a:spLocks/>
          </p:cNvSpPr>
          <p:nvPr/>
        </p:nvSpPr>
        <p:spPr>
          <a:xfrm>
            <a:off x="832198" y="5030202"/>
            <a:ext cx="9087657" cy="466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目指すは「誰もが参加でき、生活習慣に根付かせるコンテンツ</a:t>
            </a:r>
            <a:endParaRPr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4BB3F66F-2A90-76E3-CAB6-1E0256A4BB0D}"/>
              </a:ext>
            </a:extLst>
          </p:cNvPr>
          <p:cNvSpPr txBox="1">
            <a:spLocks/>
          </p:cNvSpPr>
          <p:nvPr/>
        </p:nvSpPr>
        <p:spPr>
          <a:xfrm>
            <a:off x="990239" y="4355126"/>
            <a:ext cx="8846053" cy="4412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まず、体感（自覚）することから　⇒　危険体感研修の活用</a:t>
            </a:r>
            <a:endParaRPr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C8A6E3D0-B84C-1054-A796-F043A302B589}"/>
              </a:ext>
            </a:extLst>
          </p:cNvPr>
          <p:cNvSpPr txBox="1">
            <a:spLocks/>
          </p:cNvSpPr>
          <p:nvPr/>
        </p:nvSpPr>
        <p:spPr>
          <a:xfrm>
            <a:off x="254599" y="6207664"/>
            <a:ext cx="10769600" cy="47171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ロコモ度テスト ＋ ロコモトレーニング 講習の実現</a:t>
            </a:r>
            <a:endParaRPr lang="en-US" altLang="ja-JP" sz="3200" b="1" dirty="0">
              <a:solidFill>
                <a:schemeClr val="tx1"/>
              </a:solidFill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77D80256-DC81-72A1-D2D4-548D434EF4F0}"/>
              </a:ext>
            </a:extLst>
          </p:cNvPr>
          <p:cNvSpPr txBox="1">
            <a:spLocks/>
          </p:cNvSpPr>
          <p:nvPr/>
        </p:nvSpPr>
        <p:spPr>
          <a:xfrm>
            <a:off x="910393" y="841017"/>
            <a:ext cx="8446044" cy="422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転倒災害（行動災害）の増加　／　高年齢労働者の増加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ctr"/>
            <a:endParaRPr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E6066429-93D9-A5A3-90B9-89B1200A2459}"/>
              </a:ext>
            </a:extLst>
          </p:cNvPr>
          <p:cNvSpPr txBox="1">
            <a:spLocks/>
          </p:cNvSpPr>
          <p:nvPr/>
        </p:nvSpPr>
        <p:spPr>
          <a:xfrm>
            <a:off x="3415526" y="1557482"/>
            <a:ext cx="3918146" cy="42260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solidFill>
                  <a:schemeClr val="accent2"/>
                </a:solidFill>
              </a:rPr>
              <a:t>身体能力の低下が要因　</a:t>
            </a:r>
            <a:endParaRPr lang="en-US" altLang="ja-JP" sz="2400" b="1" dirty="0">
              <a:solidFill>
                <a:schemeClr val="accent2"/>
              </a:solidFill>
            </a:endParaRPr>
          </a:p>
          <a:p>
            <a:pPr algn="ctr"/>
            <a:endParaRPr lang="en-US" altLang="ja-JP" sz="2400" b="1" dirty="0">
              <a:solidFill>
                <a:schemeClr val="tx1"/>
              </a:solidFill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5C09774D-622B-3CEF-ECC4-67A785F437BD}"/>
              </a:ext>
            </a:extLst>
          </p:cNvPr>
          <p:cNvGrpSpPr/>
          <p:nvPr/>
        </p:nvGrpSpPr>
        <p:grpSpPr>
          <a:xfrm>
            <a:off x="483118" y="1514071"/>
            <a:ext cx="2417101" cy="583863"/>
            <a:chOff x="483118" y="1634139"/>
            <a:chExt cx="2417101" cy="583863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E2D3DB2F-61C6-4B5C-BE55-C2F747C162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4619" y="2218002"/>
              <a:ext cx="1625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487F85FB-B1D3-9129-A284-BD5BB43F4262}"/>
                </a:ext>
              </a:extLst>
            </p:cNvPr>
            <p:cNvCxnSpPr/>
            <p:nvPr/>
          </p:nvCxnSpPr>
          <p:spPr>
            <a:xfrm>
              <a:off x="1560951" y="1634139"/>
              <a:ext cx="0" cy="5399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字幕 2">
              <a:extLst>
                <a:ext uri="{FF2B5EF4-FFF2-40B4-BE49-F238E27FC236}">
                  <a16:creationId xmlns:a16="http://schemas.microsoft.com/office/drawing/2014/main" id="{35F146D6-B06C-AB7B-8CBD-8FC0F8C3EE55}"/>
                </a:ext>
              </a:extLst>
            </p:cNvPr>
            <p:cNvSpPr txBox="1">
              <a:spLocks/>
            </p:cNvSpPr>
            <p:nvPr/>
          </p:nvSpPr>
          <p:spPr>
            <a:xfrm>
              <a:off x="483118" y="1669732"/>
              <a:ext cx="1014243" cy="4226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400" b="1" dirty="0">
                  <a:solidFill>
                    <a:schemeClr val="accent2"/>
                  </a:solidFill>
                </a:rPr>
                <a:t>原因</a:t>
              </a:r>
              <a:r>
                <a:rPr lang="ja-JP" altLang="en-US" sz="2400" b="1" dirty="0">
                  <a:solidFill>
                    <a:schemeClr val="tx1"/>
                  </a:solidFill>
                </a:rPr>
                <a:t>　</a:t>
              </a:r>
              <a:endParaRPr lang="en-US" altLang="ja-JP" sz="2400" b="1" dirty="0">
                <a:solidFill>
                  <a:schemeClr val="tx1"/>
                </a:solidFill>
              </a:endParaRPr>
            </a:p>
            <a:p>
              <a:pPr algn="ctr"/>
              <a:endParaRPr lang="en-US" altLang="ja-JP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1617E5B6-4F20-8A20-5619-166B259FF15A}"/>
              </a:ext>
            </a:extLst>
          </p:cNvPr>
          <p:cNvGrpSpPr/>
          <p:nvPr/>
        </p:nvGrpSpPr>
        <p:grpSpPr>
          <a:xfrm>
            <a:off x="366599" y="2340421"/>
            <a:ext cx="2533620" cy="1802479"/>
            <a:chOff x="366599" y="2386601"/>
            <a:chExt cx="2533620" cy="1802479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A251E439-7104-EDA0-5D43-E76AAD16B1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418" y="4189080"/>
              <a:ext cx="2336801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E28815BD-9DAE-CB04-3B69-67932A98EF46}"/>
                </a:ext>
              </a:extLst>
            </p:cNvPr>
            <p:cNvCxnSpPr>
              <a:cxnSpLocks/>
            </p:cNvCxnSpPr>
            <p:nvPr/>
          </p:nvCxnSpPr>
          <p:spPr>
            <a:xfrm>
              <a:off x="1380842" y="2386601"/>
              <a:ext cx="0" cy="1721662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字幕 2">
              <a:extLst>
                <a:ext uri="{FF2B5EF4-FFF2-40B4-BE49-F238E27FC236}">
                  <a16:creationId xmlns:a16="http://schemas.microsoft.com/office/drawing/2014/main" id="{BA19A8CF-5DB7-A583-C279-5D97694DB36C}"/>
                </a:ext>
              </a:extLst>
            </p:cNvPr>
            <p:cNvSpPr txBox="1">
              <a:spLocks/>
            </p:cNvSpPr>
            <p:nvPr/>
          </p:nvSpPr>
          <p:spPr>
            <a:xfrm>
              <a:off x="366599" y="2920221"/>
              <a:ext cx="1014243" cy="4226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400" b="1" dirty="0">
                  <a:solidFill>
                    <a:srgbClr val="0070C0"/>
                  </a:solidFill>
                </a:rPr>
                <a:t>改善　</a:t>
              </a:r>
              <a:endParaRPr lang="en-US" altLang="ja-JP" sz="2400" b="1" dirty="0">
                <a:solidFill>
                  <a:srgbClr val="0070C0"/>
                </a:solidFill>
              </a:endParaRPr>
            </a:p>
            <a:p>
              <a:pPr algn="ctr"/>
              <a:endParaRPr lang="en-US" altLang="ja-JP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4" name="タイトル 1">
            <a:extLst>
              <a:ext uri="{FF2B5EF4-FFF2-40B4-BE49-F238E27FC236}">
                <a16:creationId xmlns:a16="http://schemas.microsoft.com/office/drawing/2014/main" id="{106351F5-A8F7-C8C6-61F6-2D8FEB09B45A}"/>
              </a:ext>
            </a:extLst>
          </p:cNvPr>
          <p:cNvSpPr txBox="1">
            <a:spLocks/>
          </p:cNvSpPr>
          <p:nvPr/>
        </p:nvSpPr>
        <p:spPr>
          <a:xfrm>
            <a:off x="1898459" y="144914"/>
            <a:ext cx="7457978" cy="6332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3600" b="1" dirty="0">
                <a:solidFill>
                  <a:schemeClr val="tx1"/>
                </a:solidFill>
              </a:rPr>
              <a:t>転倒災害分析結果と対策整理</a:t>
            </a:r>
          </a:p>
        </p:txBody>
      </p:sp>
    </p:spTree>
    <p:extLst>
      <p:ext uri="{BB962C8B-B14F-4D97-AF65-F5344CB8AC3E}">
        <p14:creationId xmlns:p14="http://schemas.microsoft.com/office/powerpoint/2010/main" val="24465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F856C-A8AD-DE50-7A3D-9E953AEBB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050E7D-8F81-7B67-5517-AD2FCD68A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392" y="646943"/>
            <a:ext cx="8411874" cy="1004355"/>
          </a:xfrm>
        </p:spPr>
        <p:txBody>
          <a:bodyPr/>
          <a:lstStyle/>
          <a:p>
            <a:pPr algn="l"/>
            <a:r>
              <a:rPr kumimoji="1" lang="ja-JP" altLang="en-US" dirty="0">
                <a:solidFill>
                  <a:schemeClr val="tx1"/>
                </a:solidFill>
              </a:rPr>
              <a:t>ロコモ２５</a:t>
            </a:r>
            <a:r>
              <a:rPr kumimoji="1" lang="ja-JP" altLang="en-US" sz="4000" dirty="0">
                <a:solidFill>
                  <a:schemeClr val="tx1"/>
                </a:solidFill>
              </a:rPr>
              <a:t>（</a:t>
            </a:r>
            <a:r>
              <a:rPr kumimoji="1" lang="en-US" altLang="ja-JP" sz="4000" dirty="0">
                <a:solidFill>
                  <a:schemeClr val="tx1"/>
                </a:solidFill>
              </a:rPr>
              <a:t>25</a:t>
            </a:r>
            <a:r>
              <a:rPr kumimoji="1" lang="ja-JP" altLang="en-US" sz="4000" dirty="0">
                <a:solidFill>
                  <a:schemeClr val="tx1"/>
                </a:solidFill>
              </a:rPr>
              <a:t>の質問）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0BF5D90-8F8B-1D62-97F3-A2954AA95652}"/>
              </a:ext>
            </a:extLst>
          </p:cNvPr>
          <p:cNvGrpSpPr/>
          <p:nvPr/>
        </p:nvGrpSpPr>
        <p:grpSpPr>
          <a:xfrm>
            <a:off x="6022112" y="6053056"/>
            <a:ext cx="6047647" cy="697980"/>
            <a:chOff x="6096000" y="6040411"/>
            <a:chExt cx="6047647" cy="697980"/>
          </a:xfrm>
          <a:solidFill>
            <a:schemeClr val="bg1"/>
          </a:solidFill>
        </p:grpSpPr>
        <p:sp>
          <p:nvSpPr>
            <p:cNvPr id="11" name="字幕 2">
              <a:extLst>
                <a:ext uri="{FF2B5EF4-FFF2-40B4-BE49-F238E27FC236}">
                  <a16:creationId xmlns:a16="http://schemas.microsoft.com/office/drawing/2014/main" id="{DF9E8022-A897-34DA-28ED-1CE7BE325553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6256044"/>
              <a:ext cx="869660" cy="482347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2000" b="1" dirty="0">
                  <a:solidFill>
                    <a:schemeClr val="tx1"/>
                  </a:solidFill>
                </a:rPr>
                <a:t>出典</a:t>
              </a:r>
              <a:endParaRPr lang="en-US" altLang="ja-JP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D9D1D2B-C26B-E09B-A905-13085FB79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2218" y="6040411"/>
              <a:ext cx="5401429" cy="666843"/>
            </a:xfrm>
            <a:prstGeom prst="rect">
              <a:avLst/>
            </a:prstGeom>
            <a:grpFill/>
          </p:spPr>
        </p:pic>
      </p:grpSp>
      <p:sp>
        <p:nvSpPr>
          <p:cNvPr id="4" name="字幕 2">
            <a:extLst>
              <a:ext uri="{FF2B5EF4-FFF2-40B4-BE49-F238E27FC236}">
                <a16:creationId xmlns:a16="http://schemas.microsoft.com/office/drawing/2014/main" id="{E26BCD0B-BC83-FB14-53E9-AC01C96139B6}"/>
              </a:ext>
            </a:extLst>
          </p:cNvPr>
          <p:cNvSpPr txBox="1">
            <a:spLocks/>
          </p:cNvSpPr>
          <p:nvPr/>
        </p:nvSpPr>
        <p:spPr>
          <a:xfrm>
            <a:off x="2253840" y="2087867"/>
            <a:ext cx="6399968" cy="25317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b="1" dirty="0">
                <a:solidFill>
                  <a:schemeClr val="tx1"/>
                </a:solidFill>
              </a:rPr>
              <a:t>＜ロコモ度診断＞　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200" b="1" dirty="0">
                <a:solidFill>
                  <a:schemeClr val="tx1"/>
                </a:solidFill>
              </a:rPr>
              <a:t>　２５の質問に答えて、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200" b="1" dirty="0">
                <a:solidFill>
                  <a:schemeClr val="tx1"/>
                </a:solidFill>
              </a:rPr>
              <a:t>ロコモ度を判定してみよう！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3200" b="1" dirty="0">
                <a:solidFill>
                  <a:schemeClr val="tx1"/>
                </a:solidFill>
              </a:rPr>
              <a:t>（添付シートでチェック）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AF16E70-FF52-192B-BCE0-0C7EC36AD56F}"/>
              </a:ext>
            </a:extLst>
          </p:cNvPr>
          <p:cNvSpPr txBox="1">
            <a:spLocks/>
          </p:cNvSpPr>
          <p:nvPr/>
        </p:nvSpPr>
        <p:spPr>
          <a:xfrm>
            <a:off x="837133" y="36352"/>
            <a:ext cx="5427912" cy="747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ロコモ度テスト その１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295A5D-E7AF-3F5A-5474-62AFFADF246C}"/>
              </a:ext>
            </a:extLst>
          </p:cNvPr>
          <p:cNvSpPr txBox="1"/>
          <p:nvPr/>
        </p:nvSpPr>
        <p:spPr>
          <a:xfrm>
            <a:off x="2175234" y="5056166"/>
            <a:ext cx="610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>
                <a:hlinkClick r:id="rId4"/>
              </a:rPr>
              <a:t>ロコモ25 | ロコモONLINE | 日本整形外科学会公式 ロコモティブシンドローム予防啓発公式サイト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7420874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2144</TotalTime>
  <Words>3574</Words>
  <Application>Microsoft Office PowerPoint</Application>
  <PresentationFormat>ワイド画面</PresentationFormat>
  <Paragraphs>388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游ゴシック</vt:lpstr>
      <vt:lpstr>Arial</vt:lpstr>
      <vt:lpstr>Trebuchet MS</vt:lpstr>
      <vt:lpstr>Wingdings 3</vt:lpstr>
      <vt:lpstr>ファセット</vt:lpstr>
      <vt:lpstr> 危険体感講習会で行う 　ロコモ度チェックとロコモトレーニング</vt:lpstr>
      <vt:lpstr>ロコモ度テスト と ロコモトレーニング　　　 　　　　　　実践にあたり</vt:lpstr>
      <vt:lpstr>ロコモの理解：ロコモティブシンドロームとは</vt:lpstr>
      <vt:lpstr>ロコモ講習導入の背景</vt:lpstr>
      <vt:lpstr>ロコモ講習導入の背景</vt:lpstr>
      <vt:lpstr>ロコモ講習導入の背景</vt:lpstr>
      <vt:lpstr>ロコモ対策の検討</vt:lpstr>
      <vt:lpstr>PowerPoint プレゼンテーション</vt:lpstr>
      <vt:lpstr>ロコモ２５（25の質問）</vt:lpstr>
      <vt:lpstr>ラジオ体操 第一（体ほぐし）</vt:lpstr>
      <vt:lpstr>立ち上がりテスト</vt:lpstr>
      <vt:lpstr>立ち上がりテスト</vt:lpstr>
      <vt:lpstr>30秒 椅子立ち上がりテスト</vt:lpstr>
      <vt:lpstr>開眼 片脚立ちテスト</vt:lpstr>
      <vt:lpstr>閉眼 片脚立ちテスト</vt:lpstr>
      <vt:lpstr>＜立ち上がりテスト＞</vt:lpstr>
      <vt:lpstr>　　　スクワット</vt:lpstr>
      <vt:lpstr>　　　片脚立ち</vt:lpstr>
      <vt:lpstr>　　　ヒールレイズ</vt:lpstr>
      <vt:lpstr> 危険体感講習会で行う 　ロコモ度チェックとロコモトレーニング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Mitsurou kamata</dc:creator>
  <cp:lastModifiedBy>Mitsurou kamata</cp:lastModifiedBy>
  <cp:revision>45</cp:revision>
  <cp:lastPrinted>2026-06-16T04:41:28Z</cp:lastPrinted>
  <dcterms:created xsi:type="dcterms:W3CDTF">2026-06-14T04:52:24Z</dcterms:created>
  <dcterms:modified xsi:type="dcterms:W3CDTF">2026-06-21T14:37:38Z</dcterms:modified>
</cp:coreProperties>
</file>